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2" r:id="rId1"/>
  </p:sldMasterIdLst>
  <p:notesMasterIdLst>
    <p:notesMasterId r:id="rId25"/>
  </p:notesMasterIdLst>
  <p:sldIdLst>
    <p:sldId id="1803" r:id="rId2"/>
    <p:sldId id="1829" r:id="rId3"/>
    <p:sldId id="1893" r:id="rId4"/>
    <p:sldId id="1810" r:id="rId5"/>
    <p:sldId id="1830" r:id="rId6"/>
    <p:sldId id="1831" r:id="rId7"/>
    <p:sldId id="1811" r:id="rId8"/>
    <p:sldId id="1882" r:id="rId9"/>
    <p:sldId id="1833" r:id="rId10"/>
    <p:sldId id="1832" r:id="rId11"/>
    <p:sldId id="1834" r:id="rId12"/>
    <p:sldId id="1895" r:id="rId13"/>
    <p:sldId id="1852" r:id="rId14"/>
    <p:sldId id="1878" r:id="rId15"/>
    <p:sldId id="1873" r:id="rId16"/>
    <p:sldId id="1874" r:id="rId17"/>
    <p:sldId id="1894" r:id="rId18"/>
    <p:sldId id="1835" r:id="rId19"/>
    <p:sldId id="1836" r:id="rId20"/>
    <p:sldId id="1837" r:id="rId21"/>
    <p:sldId id="1896" r:id="rId22"/>
    <p:sldId id="1897" r:id="rId23"/>
    <p:sldId id="1899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Exo 2 SemiBold" pitchFamily="2" charset="77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803"/>
            <p14:sldId id="1829"/>
            <p14:sldId id="1893"/>
            <p14:sldId id="1810"/>
            <p14:sldId id="1830"/>
            <p14:sldId id="1831"/>
            <p14:sldId id="1811"/>
            <p14:sldId id="1882"/>
            <p14:sldId id="1833"/>
            <p14:sldId id="1832"/>
            <p14:sldId id="1834"/>
            <p14:sldId id="1895"/>
            <p14:sldId id="1852"/>
            <p14:sldId id="1878"/>
            <p14:sldId id="1873"/>
            <p14:sldId id="1874"/>
            <p14:sldId id="1894"/>
            <p14:sldId id="1835"/>
            <p14:sldId id="1836"/>
            <p14:sldId id="1837"/>
            <p14:sldId id="1896"/>
            <p14:sldId id="1897"/>
            <p14:sldId id="18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ACD9"/>
    <a:srgbClr val="3D6C81"/>
    <a:srgbClr val="F89937"/>
    <a:srgbClr val="5EA3B5"/>
    <a:srgbClr val="A1A878"/>
    <a:srgbClr val="A12F83"/>
    <a:srgbClr val="12846D"/>
    <a:srgbClr val="00ADD9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1" autoAdjust="0"/>
    <p:restoredTop sz="86266"/>
  </p:normalViewPr>
  <p:slideViewPr>
    <p:cSldViewPr snapToGrid="0" snapToObjects="1">
      <p:cViewPr varScale="1">
        <p:scale>
          <a:sx n="141" d="100"/>
          <a:sy n="141" d="100"/>
        </p:scale>
        <p:origin x="13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1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0.png"/><Relationship Id="rId4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1534033/" TargetMode="External"/><Relationship Id="rId7" Type="http://schemas.openxmlformats.org/officeDocument/2006/relationships/hyperlink" Target="https://link.springer.com/chapter/10.1007/978-3-030-44718-2_12" TargetMode="External"/><Relationship Id="rId2" Type="http://schemas.openxmlformats.org/officeDocument/2006/relationships/hyperlink" Target="https://analyticalsciencejournals.onlinelibrary.wiley.com/doi/pdf/10.1002/cem.77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ciencedirect.com/science/article/pii/S2352711020303435?via%3Dihub" TargetMode="External"/><Relationship Id="rId5" Type="http://schemas.openxmlformats.org/officeDocument/2006/relationships/hyperlink" Target="https://www.tandfonline.com/doi/full/10.1080/13647830.2021.1931715" TargetMode="External"/><Relationship Id="rId4" Type="http://schemas.openxmlformats.org/officeDocument/2006/relationships/hyperlink" Target="https://www.sciencedirect.com/science/article/pii/S0010218012002775?via%3Dihub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hyperlink" Target="https://www.ncbi.nlm.nih.gov/pmc/articles/PMC1534033/" TargetMode="External"/><Relationship Id="rId7" Type="http://schemas.openxmlformats.org/officeDocument/2006/relationships/hyperlink" Target="https://link.springer.com/chapter/10.1007/978-3-030-44718-2_12" TargetMode="External"/><Relationship Id="rId2" Type="http://schemas.openxmlformats.org/officeDocument/2006/relationships/hyperlink" Target="https://analyticalsciencejournals.onlinelibrary.wiley.com/doi/pdf/10.1002/cem.77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ciencedirect.com/science/article/pii/S2352711020303435?via%3Dihub" TargetMode="External"/><Relationship Id="rId5" Type="http://schemas.openxmlformats.org/officeDocument/2006/relationships/hyperlink" Target="https://www.tandfonline.com/doi/full/10.1080/13647830.2021.1931715" TargetMode="External"/><Relationship Id="rId4" Type="http://schemas.openxmlformats.org/officeDocument/2006/relationships/hyperlink" Target="https://www.sciencedirect.com/science/article/pii/S0010218012002775?via%3Dihu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11985" TargetMode="External"/><Relationship Id="rId2" Type="http://schemas.openxmlformats.org/officeDocument/2006/relationships/hyperlink" Target="https://www.nature.com/articles/s42256-021-00302-5?proof=t%29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5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1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10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0.png"/><Relationship Id="rId11" Type="http://schemas.openxmlformats.org/officeDocument/2006/relationships/image" Target="../media/image910.png"/><Relationship Id="rId5" Type="http://schemas.openxmlformats.org/officeDocument/2006/relationships/image" Target="../media/image76.png"/><Relationship Id="rId15" Type="http://schemas.openxmlformats.org/officeDocument/2006/relationships/image" Target="../media/image125.png"/><Relationship Id="rId10" Type="http://schemas.openxmlformats.org/officeDocument/2006/relationships/image" Target="../media/image900.png"/><Relationship Id="rId4" Type="http://schemas.openxmlformats.org/officeDocument/2006/relationships/image" Target="../media/image75.png"/><Relationship Id="rId9" Type="http://schemas.openxmlformats.org/officeDocument/2006/relationships/image" Target="../media/image820.png"/><Relationship Id="rId1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447" y="1240279"/>
            <a:ext cx="6910353" cy="1727005"/>
          </a:xfrm>
        </p:spPr>
        <p:txBody>
          <a:bodyPr>
            <a:normAutofit/>
          </a:bodyPr>
          <a:lstStyle/>
          <a:p>
            <a:r>
              <a:rPr lang="en-US" sz="4000" dirty="0"/>
              <a:t>Test Cases for a</a:t>
            </a:r>
            <a:br>
              <a:rPr lang="en-US" sz="4000" dirty="0"/>
            </a:br>
            <a:r>
              <a:rPr lang="en-US" sz="4000" dirty="0"/>
              <a:t>Translating Hyperbolic Function</a:t>
            </a:r>
            <a:endParaRPr lang="en-US" sz="32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147" y="3643754"/>
            <a:ext cx="5418931" cy="914399"/>
          </a:xfrm>
        </p:spPr>
        <p:txBody>
          <a:bodyPr>
            <a:normAutofit/>
          </a:bodyPr>
          <a:lstStyle/>
          <a:p>
            <a:r>
              <a:rPr lang="en-US" sz="2400" dirty="0"/>
              <a:t>Simone Venturi, Tiernan Casey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147" y="4242187"/>
            <a:ext cx="6351553" cy="1142491"/>
          </a:xfrm>
        </p:spPr>
        <p:txBody>
          <a:bodyPr/>
          <a:lstStyle/>
          <a:p>
            <a:r>
              <a:rPr lang="en-US" sz="1800" dirty="0"/>
              <a:t>Extreme-Scale Data Science &amp; Analytics (8739)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2A26A-8FAF-C848-B064-506963AF17F6}"/>
              </a:ext>
            </a:extLst>
          </p:cNvPr>
          <p:cNvSpPr txBox="1"/>
          <p:nvPr/>
        </p:nvSpPr>
        <p:spPr>
          <a:xfrm>
            <a:off x="506447" y="5659945"/>
            <a:ext cx="664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Part of the Code Documentation for</a:t>
            </a:r>
            <a:br>
              <a:rPr lang="en-US" b="1" dirty="0"/>
            </a:br>
            <a:r>
              <a:rPr lang="en-US" b="1" dirty="0"/>
              <a:t>Neural Networks for Reduced Order Modeling (</a:t>
            </a:r>
            <a:r>
              <a:rPr lang="en-US" b="1" dirty="0" err="1"/>
              <a:t>ROMNet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491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4DBA5-0F65-9D49-9A3D-5EF90FD2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221" y="2254310"/>
            <a:ext cx="4738280" cy="4569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17E4E-FDDD-EE41-9B75-87A2D16A5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6" y="2185749"/>
            <a:ext cx="4861814" cy="4553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A30A7-0E80-6149-9221-1637644D9EA9}"/>
                  </a:ext>
                </a:extLst>
              </p:cNvPr>
              <p:cNvSpPr txBox="1"/>
              <p:nvPr/>
            </p:nvSpPr>
            <p:spPr>
              <a:xfrm>
                <a:off x="2278177" y="1816417"/>
                <a:ext cx="1942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Eigenvalues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AA30A7-0E80-6149-9221-1637644D9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77" y="1816417"/>
                <a:ext cx="1942391" cy="369332"/>
              </a:xfrm>
              <a:prstGeom prst="rect">
                <a:avLst/>
              </a:prstGeom>
              <a:blipFill>
                <a:blip r:embed="rId4"/>
                <a:stretch>
                  <a:fillRect l="-25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5A7177-2366-194B-A2E4-2B6FFEC894A4}"/>
                  </a:ext>
                </a:extLst>
              </p:cNvPr>
              <p:cNvSpPr txBox="1"/>
              <p:nvPr/>
            </p:nvSpPr>
            <p:spPr>
              <a:xfrm>
                <a:off x="7418736" y="1607979"/>
                <a:ext cx="37096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Scenario 1 (i.e., first column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)</a:t>
                </a:r>
              </a:p>
              <a:p>
                <a:pPr algn="ctr"/>
                <a:r>
                  <a:rPr lang="en-US" dirty="0"/>
                  <a:t>encoded and decoded via PCA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5A7177-2366-194B-A2E4-2B6FFEC8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36" y="1607979"/>
                <a:ext cx="3709670" cy="646331"/>
              </a:xfrm>
              <a:prstGeom prst="rect">
                <a:avLst/>
              </a:prstGeom>
              <a:blipFill>
                <a:blip r:embed="rId5"/>
                <a:stretch>
                  <a:fillRect l="-1024" t="-3846" r="-68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4C1848-524E-FF45-9EDD-4FE115BB8A35}"/>
                  </a:ext>
                </a:extLst>
              </p:cNvPr>
              <p:cNvSpPr txBox="1"/>
              <p:nvPr/>
            </p:nvSpPr>
            <p:spPr>
              <a:xfrm>
                <a:off x="559397" y="1056774"/>
                <a:ext cx="2945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By performing PCA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4C1848-524E-FF45-9EDD-4FE115BB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1056774"/>
                <a:ext cx="2945999" cy="369332"/>
              </a:xfrm>
              <a:prstGeom prst="rect">
                <a:avLst/>
              </a:prstGeom>
              <a:blipFill>
                <a:blip r:embed="rId6"/>
                <a:stretch>
                  <a:fillRect l="-2155" t="-6667" r="-129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90877E-3499-5D48-B3E2-3A4BE229FA3A}"/>
                  </a:ext>
                </a:extLst>
              </p:cNvPr>
              <p:cNvSpPr txBox="1"/>
              <p:nvPr/>
            </p:nvSpPr>
            <p:spPr>
              <a:xfrm>
                <a:off x="3614845" y="885665"/>
                <a:ext cx="1660518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90877E-3499-5D48-B3E2-3A4BE229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845" y="885665"/>
                <a:ext cx="1660518" cy="668516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5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9388E-52CD-0E44-AB49-D940AD92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64" y="1387520"/>
            <a:ext cx="3942144" cy="3710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35E55-9FBC-1A42-A0C4-B3497292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274" y="1387520"/>
            <a:ext cx="4049170" cy="3710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1F6E8A-48D2-5B44-8161-F15BE5EFDD4E}"/>
                  </a:ext>
                </a:extLst>
              </p:cNvPr>
              <p:cNvSpPr txBox="1"/>
              <p:nvPr/>
            </p:nvSpPr>
            <p:spPr>
              <a:xfrm>
                <a:off x="4500851" y="952335"/>
                <a:ext cx="324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and 8</a:t>
                </a:r>
                <a:r>
                  <a:rPr lang="en-US" baseline="30000" dirty="0"/>
                  <a:t>th</a:t>
                </a:r>
                <a:r>
                  <a:rPr lang="en-US" dirty="0"/>
                  <a:t> eigenmodes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1F6E8A-48D2-5B44-8161-F15BE5EFD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51" y="952335"/>
                <a:ext cx="3246979" cy="369332"/>
              </a:xfrm>
              <a:prstGeom prst="rect">
                <a:avLst/>
              </a:prstGeom>
              <a:blipFill>
                <a:blip r:embed="rId4"/>
                <a:stretch>
                  <a:fillRect l="-1556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2D4AC1-F348-5F43-A5CD-4932A698F3FF}"/>
              </a:ext>
            </a:extLst>
          </p:cNvPr>
          <p:cNvSpPr txBox="1"/>
          <p:nvPr/>
        </p:nvSpPr>
        <p:spPr>
          <a:xfrm>
            <a:off x="2018536" y="5181727"/>
            <a:ext cx="7269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Note</a:t>
            </a:r>
            <a:r>
              <a:rPr lang="en-US" sz="1600" dirty="0"/>
              <a:t>: The high-frequency character of the low-energy modes makes them </a:t>
            </a:r>
          </a:p>
          <a:p>
            <a:pPr lvl="2"/>
            <a:r>
              <a:rPr lang="en-US" sz="1600" dirty="0"/>
              <a:t>harder to be fitted with high accuracy  </a:t>
            </a:r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406E4-A817-C340-B45B-CB1ED6776342}"/>
              </a:ext>
            </a:extLst>
          </p:cNvPr>
          <p:cNvSpPr txBox="1"/>
          <p:nvPr/>
        </p:nvSpPr>
        <p:spPr>
          <a:xfrm>
            <a:off x="920862" y="5993490"/>
            <a:ext cx="10080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However, we know from the analytical solution that the number of modes can be reduced to one</a:t>
            </a:r>
            <a:br>
              <a:rPr lang="en-US" sz="1600" b="1" dirty="0"/>
            </a:br>
            <a:r>
              <a:rPr lang="en-US" sz="1600" b="1" dirty="0"/>
              <a:t>by properly taking care of the translational invariance</a:t>
            </a:r>
          </a:p>
        </p:txBody>
      </p:sp>
    </p:spTree>
    <p:extLst>
      <p:ext uri="{BB962C8B-B14F-4D97-AF65-F5344CB8AC3E}">
        <p14:creationId xmlns:p14="http://schemas.microsoft.com/office/powerpoint/2010/main" val="402832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3FF3-61A9-8447-8924-94A40A6A479F}"/>
              </a:ext>
            </a:extLst>
          </p:cNvPr>
          <p:cNvSpPr txBox="1"/>
          <p:nvPr/>
        </p:nvSpPr>
        <p:spPr>
          <a:xfrm>
            <a:off x="773709" y="3136612"/>
            <a:ext cx="9745040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Run </a:t>
            </a:r>
            <a:r>
              <a:rPr lang="en-US" sz="1600" dirty="0" err="1">
                <a:solidFill>
                  <a:srgbClr val="C00000"/>
                </a:solidFill>
              </a:rPr>
              <a:t>Jupyter</a:t>
            </a:r>
            <a:r>
              <a:rPr lang="en-US" sz="1600" dirty="0">
                <a:solidFill>
                  <a:srgbClr val="C00000"/>
                </a:solidFill>
              </a:rPr>
              <a:t> Notebook 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TransTanh</a:t>
            </a:r>
            <a:r>
              <a:rPr lang="en-US" sz="1600" dirty="0">
                <a:solidFill>
                  <a:srgbClr val="C00000"/>
                </a:solidFill>
              </a:rPr>
              <a:t>/Generate_Data_2.ipynb 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PCA data</a:t>
            </a:r>
          </a:p>
        </p:txBody>
      </p:sp>
    </p:spTree>
    <p:extLst>
      <p:ext uri="{BB962C8B-B14F-4D97-AF65-F5344CB8AC3E}">
        <p14:creationId xmlns:p14="http://schemas.microsoft.com/office/powerpoint/2010/main" val="21492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6BD13-BD8C-F54C-91FC-839AAE6B8207}"/>
              </a:ext>
            </a:extLst>
          </p:cNvPr>
          <p:cNvSpPr txBox="1"/>
          <p:nvPr/>
        </p:nvSpPr>
        <p:spPr>
          <a:xfrm>
            <a:off x="559397" y="1217191"/>
            <a:ext cx="9592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We suggest two improvements to the original </a:t>
            </a:r>
            <a:r>
              <a:rPr lang="en-US" sz="2200" b="1" u="sng" dirty="0" err="1"/>
              <a:t>DeepONet</a:t>
            </a:r>
            <a:r>
              <a:rPr lang="en-US" sz="2200" b="1" u="sng" dirty="0"/>
              <a:t> Structure:</a:t>
            </a:r>
          </a:p>
          <a:p>
            <a:br>
              <a:rPr lang="en-US" sz="1600" b="1" u="sng" dirty="0"/>
            </a:br>
            <a:endParaRPr lang="en-US" sz="16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77006-C0F7-8342-BD18-0A8F171D803E}"/>
              </a:ext>
            </a:extLst>
          </p:cNvPr>
          <p:cNvSpPr txBox="1"/>
          <p:nvPr/>
        </p:nvSpPr>
        <p:spPr>
          <a:xfrm>
            <a:off x="559397" y="1678856"/>
            <a:ext cx="1064200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Improvement 1:</a:t>
            </a:r>
          </a:p>
          <a:p>
            <a:endParaRPr lang="en-US" sz="1600" u="sng" dirty="0"/>
          </a:p>
          <a:p>
            <a:r>
              <a:rPr lang="en-US" sz="1600" dirty="0"/>
              <a:t>Effective PCA must be preceded by centering and scaling [1-5].</a:t>
            </a:r>
          </a:p>
          <a:p>
            <a:endParaRPr lang="en-US" sz="1600" dirty="0"/>
          </a:p>
          <a:p>
            <a:r>
              <a:rPr lang="en-US" sz="1600" dirty="0"/>
              <a:t>“Since the variables are characterized by different units and ranges, preprocessing in the form of centering and scaling is a mandatory operation [1, 2]. </a:t>
            </a:r>
            <a:br>
              <a:rPr lang="en-US" sz="1600" dirty="0"/>
            </a:br>
            <a:r>
              <a:rPr lang="en-US" sz="1600" dirty="0"/>
              <a:t>Data centering consists of subtracting the mean value of each variable to all dataset observations: in this way, all the observations can be seen as fluctuations from a mean value. </a:t>
            </a:r>
            <a:br>
              <a:rPr lang="en-US" sz="1600" dirty="0"/>
            </a:br>
            <a:r>
              <a:rPr lang="en-US" sz="1600" dirty="0"/>
              <a:t>Scaling is achieved by dividing each variable by a given scaling factor, which can be different depending on the adopted scaling criterion.</a:t>
            </a:r>
          </a:p>
          <a:p>
            <a:r>
              <a:rPr lang="en-US" sz="1600" dirty="0"/>
              <a:t>…</a:t>
            </a:r>
          </a:p>
          <a:p>
            <a:r>
              <a:rPr lang="en-US" sz="1600" dirty="0"/>
              <a:t>The way data are preprocessed can have a strong influence on the data analysis and the reduced-order modeling for combustion applications [3], as the scaling technique can be more or less sensitive to the presence of outliers or it can highlight a specific pattern in the data” [6]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FB847-73D1-A34B-B623-B48F3AF44B75}"/>
              </a:ext>
            </a:extLst>
          </p:cNvPr>
          <p:cNvSpPr txBox="1"/>
          <p:nvPr/>
        </p:nvSpPr>
        <p:spPr>
          <a:xfrm>
            <a:off x="559397" y="5289977"/>
            <a:ext cx="110068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2"/>
              </a:rPr>
              <a:t>Rasmus Bro and Age K. </a:t>
            </a:r>
            <a:r>
              <a:rPr lang="en-US" sz="1400" dirty="0" err="1">
                <a:hlinkClick r:id="rId2"/>
              </a:rPr>
              <a:t>Smilde</a:t>
            </a:r>
            <a:r>
              <a:rPr lang="en-US" sz="1400" dirty="0">
                <a:hlinkClick r:id="rId2"/>
              </a:rPr>
              <a:t> - Centering and scaling in component analysis - 2001</a:t>
            </a:r>
            <a:endParaRPr lang="en-US" sz="1400" dirty="0"/>
          </a:p>
          <a:p>
            <a:r>
              <a:rPr lang="en-US" sz="1400" dirty="0"/>
              <a:t>[2] </a:t>
            </a:r>
            <a:r>
              <a:rPr lang="en-US" sz="1400" dirty="0">
                <a:hlinkClick r:id="rId3"/>
              </a:rPr>
              <a:t>Robert A van den Berg et al. - Centering, scaling, and transformations: improving the biological information content of … - 2006</a:t>
            </a:r>
            <a:endParaRPr lang="en-US" sz="1400" dirty="0"/>
          </a:p>
          <a:p>
            <a:r>
              <a:rPr lang="en-US" sz="1400" dirty="0"/>
              <a:t>[3] </a:t>
            </a:r>
            <a:r>
              <a:rPr lang="en-US" sz="1400" dirty="0">
                <a:hlinkClick r:id="rId4"/>
              </a:rPr>
              <a:t>A. </a:t>
            </a:r>
            <a:r>
              <a:rPr lang="en-US" sz="1400" dirty="0" err="1">
                <a:hlinkClick r:id="rId4"/>
              </a:rPr>
              <a:t>Parente</a:t>
            </a:r>
            <a:r>
              <a:rPr lang="en-US" sz="1400" dirty="0">
                <a:hlinkClick r:id="rId4"/>
              </a:rPr>
              <a:t> and J. C. Sutherland - Principal component analysis of turbulent combustion data: Data pre-processing and … - 2012</a:t>
            </a:r>
            <a:endParaRPr lang="en-US" sz="1400" dirty="0"/>
          </a:p>
          <a:p>
            <a:r>
              <a:rPr lang="en-US" sz="1400" dirty="0"/>
              <a:t>[4] </a:t>
            </a:r>
            <a:r>
              <a:rPr lang="en-US" sz="1400" dirty="0">
                <a:hlinkClick r:id="rId5"/>
              </a:rPr>
              <a:t>A. Armstrong and J. C. Sutherland - A technique for characterising feature size and quality of manifolds – 2021</a:t>
            </a:r>
            <a:endParaRPr lang="en-US" sz="1400" dirty="0"/>
          </a:p>
          <a:p>
            <a:r>
              <a:rPr lang="en-US" sz="1400" dirty="0"/>
              <a:t>[5] </a:t>
            </a:r>
            <a:r>
              <a:rPr lang="en-US" sz="1400" dirty="0">
                <a:hlinkClick r:id="rId6"/>
              </a:rPr>
              <a:t>K. Zdybal et al - PCAfold: Python software to generate, analyze and improve PCA-derived low-dimensional manifold – 2021</a:t>
            </a:r>
            <a:endParaRPr lang="en-US" sz="1400" dirty="0"/>
          </a:p>
          <a:p>
            <a:r>
              <a:rPr lang="en-US" sz="1400" dirty="0"/>
              <a:t>[6] </a:t>
            </a:r>
            <a:r>
              <a:rPr lang="en-US" sz="1400" dirty="0">
                <a:hlinkClick r:id="rId7"/>
              </a:rPr>
              <a:t>G. </a:t>
            </a:r>
            <a:r>
              <a:rPr lang="en-US" sz="1400" dirty="0" err="1">
                <a:hlinkClick r:id="rId7"/>
              </a:rPr>
              <a:t>D’Alessio</a:t>
            </a:r>
            <a:r>
              <a:rPr lang="en-US" sz="1400" dirty="0">
                <a:hlinkClick r:id="rId7"/>
              </a:rPr>
              <a:t> et al - Analysis of Turbulent Reacting Jets via Principal Component Analysis - 2020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13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2342A-0BBC-9A47-9BF8-1B22104B008D}"/>
              </a:ext>
            </a:extLst>
          </p:cNvPr>
          <p:cNvSpPr txBox="1"/>
          <p:nvPr/>
        </p:nvSpPr>
        <p:spPr>
          <a:xfrm>
            <a:off x="559397" y="5289977"/>
            <a:ext cx="110068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2"/>
              </a:rPr>
              <a:t>Rasmus Bro and Age K. </a:t>
            </a:r>
            <a:r>
              <a:rPr lang="en-US" sz="1400" dirty="0" err="1">
                <a:hlinkClick r:id="rId2"/>
              </a:rPr>
              <a:t>Smilde</a:t>
            </a:r>
            <a:r>
              <a:rPr lang="en-US" sz="1400" dirty="0">
                <a:hlinkClick r:id="rId2"/>
              </a:rPr>
              <a:t> - Centering and scaling in component analysis - 2001</a:t>
            </a:r>
            <a:endParaRPr lang="en-US" sz="1400" dirty="0"/>
          </a:p>
          <a:p>
            <a:r>
              <a:rPr lang="en-US" sz="1400" dirty="0"/>
              <a:t>[2] </a:t>
            </a:r>
            <a:r>
              <a:rPr lang="en-US" sz="1400" dirty="0">
                <a:hlinkClick r:id="rId3"/>
              </a:rPr>
              <a:t>Robert A van den Berg et al. - Centering, scaling, and transformations: improving the biological information content of … - 2006</a:t>
            </a:r>
            <a:endParaRPr lang="en-US" sz="1400" dirty="0"/>
          </a:p>
          <a:p>
            <a:r>
              <a:rPr lang="en-US" sz="1400" dirty="0"/>
              <a:t>[3] </a:t>
            </a:r>
            <a:r>
              <a:rPr lang="en-US" sz="1400" dirty="0">
                <a:hlinkClick r:id="rId4"/>
              </a:rPr>
              <a:t>A. </a:t>
            </a:r>
            <a:r>
              <a:rPr lang="en-US" sz="1400" dirty="0" err="1">
                <a:hlinkClick r:id="rId4"/>
              </a:rPr>
              <a:t>Parente</a:t>
            </a:r>
            <a:r>
              <a:rPr lang="en-US" sz="1400" dirty="0">
                <a:hlinkClick r:id="rId4"/>
              </a:rPr>
              <a:t> and J. C. Sutherland - Principal component analysis of turbulent combustion data: Data pre-processing and … - 2012</a:t>
            </a:r>
            <a:endParaRPr lang="en-US" sz="1400" dirty="0"/>
          </a:p>
          <a:p>
            <a:r>
              <a:rPr lang="en-US" sz="1400" dirty="0"/>
              <a:t>[4] </a:t>
            </a:r>
            <a:r>
              <a:rPr lang="en-US" sz="1400" dirty="0">
                <a:hlinkClick r:id="rId5"/>
              </a:rPr>
              <a:t>A. Armstrong and J. C. Sutherland - A technique for characterising feature size and quality of manifolds – 2021</a:t>
            </a:r>
            <a:endParaRPr lang="en-US" sz="1400" dirty="0"/>
          </a:p>
          <a:p>
            <a:r>
              <a:rPr lang="en-US" sz="1400" dirty="0"/>
              <a:t>[5] </a:t>
            </a:r>
            <a:r>
              <a:rPr lang="en-US" sz="1400" dirty="0">
                <a:hlinkClick r:id="rId6"/>
              </a:rPr>
              <a:t>K. Zdybal et al - PCAfold: Python software to generate, analyze and improve PCA-derived low-dimensional manifold – 2021</a:t>
            </a:r>
            <a:endParaRPr lang="en-US" sz="1400" dirty="0"/>
          </a:p>
          <a:p>
            <a:r>
              <a:rPr lang="en-US" sz="1400" dirty="0"/>
              <a:t>[6] </a:t>
            </a:r>
            <a:r>
              <a:rPr lang="en-US" sz="1400" dirty="0">
                <a:hlinkClick r:id="rId7"/>
              </a:rPr>
              <a:t>G. </a:t>
            </a:r>
            <a:r>
              <a:rPr lang="en-US" sz="1400" dirty="0" err="1">
                <a:hlinkClick r:id="rId7"/>
              </a:rPr>
              <a:t>D’Alessio</a:t>
            </a:r>
            <a:r>
              <a:rPr lang="en-US" sz="1400" dirty="0">
                <a:hlinkClick r:id="rId7"/>
              </a:rPr>
              <a:t> et al - Analysis of Turbulent Reacting Jets via Principal Component Analysis - 2020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6BFC0C-BB5B-9B43-BD3A-6E689B18B522}"/>
                  </a:ext>
                </a:extLst>
              </p:cNvPr>
              <p:cNvSpPr txBox="1"/>
              <p:nvPr/>
            </p:nvSpPr>
            <p:spPr>
              <a:xfrm>
                <a:off x="559397" y="1678856"/>
                <a:ext cx="10642003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u="sng" dirty="0"/>
                  <a:t>Improvement 1:</a:t>
                </a:r>
              </a:p>
              <a:p>
                <a:endParaRPr lang="en-US" sz="1600" u="sng" dirty="0"/>
              </a:p>
              <a:p>
                <a:r>
                  <a:rPr lang="en-US" sz="1600" dirty="0"/>
                  <a:t>Effective PCA must be preceded by centering and scaling [1-5].</a:t>
                </a:r>
              </a:p>
              <a:p>
                <a:br>
                  <a:rPr lang="en-US" sz="1600" dirty="0"/>
                </a:br>
                <a:r>
                  <a:rPr lang="en-US" sz="1600" dirty="0"/>
                  <a:t>The vectors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600" dirty="0"/>
                  <a:t> have not equivalents in the original </a:t>
                </a:r>
                <a:r>
                  <a:rPr lang="en-US" sz="1600" dirty="0" err="1"/>
                  <a:t>DeepONet</a:t>
                </a:r>
                <a:r>
                  <a:rPr lang="en-US" sz="1600" dirty="0"/>
                  <a:t> formulation.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Note</a:t>
                </a:r>
                <a:r>
                  <a:rPr lang="en-US" sz="1600" dirty="0"/>
                  <a:t>: Scaling and centering parameters need to be dependent on initial conditions </a:t>
                </a:r>
              </a:p>
              <a:p>
                <a:r>
                  <a:rPr lang="en-US" sz="1600" dirty="0"/>
                  <a:t>(i.e.,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600" dirty="0"/>
                  <a:t> are vectors of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6BFC0C-BB5B-9B43-BD3A-6E689B18B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1678856"/>
                <a:ext cx="10642003" cy="2062103"/>
              </a:xfrm>
              <a:prstGeom prst="rect">
                <a:avLst/>
              </a:prstGeom>
              <a:blipFill>
                <a:blip r:embed="rId8"/>
                <a:stretch>
                  <a:fillRect l="-358" t="-613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6A84F-1629-164E-96D5-082231A0FF98}"/>
              </a:ext>
            </a:extLst>
          </p:cNvPr>
          <p:cNvSpPr txBox="1"/>
          <p:nvPr/>
        </p:nvSpPr>
        <p:spPr>
          <a:xfrm>
            <a:off x="559397" y="1217191"/>
            <a:ext cx="95925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We suggest two improvements to the original </a:t>
            </a:r>
            <a:r>
              <a:rPr lang="en-US" sz="2200" b="1" u="sng" dirty="0" err="1"/>
              <a:t>DeepONet</a:t>
            </a:r>
            <a:r>
              <a:rPr lang="en-US" sz="2200" b="1" u="sng" dirty="0"/>
              <a:t> Structure:</a:t>
            </a:r>
          </a:p>
        </p:txBody>
      </p:sp>
    </p:spTree>
    <p:extLst>
      <p:ext uri="{BB962C8B-B14F-4D97-AF65-F5344CB8AC3E}">
        <p14:creationId xmlns:p14="http://schemas.microsoft.com/office/powerpoint/2010/main" val="94679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307F0-3ADA-6F40-9511-530509973160}"/>
              </a:ext>
            </a:extLst>
          </p:cNvPr>
          <p:cNvSpPr txBox="1"/>
          <p:nvPr/>
        </p:nvSpPr>
        <p:spPr>
          <a:xfrm>
            <a:off x="559397" y="1605960"/>
            <a:ext cx="10642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Note 1</a:t>
            </a:r>
            <a:r>
              <a:rPr lang="en-US" sz="1600" dirty="0"/>
              <a:t>: Bias term</a:t>
            </a:r>
          </a:p>
          <a:p>
            <a:endParaRPr lang="en-US" sz="1600" dirty="0"/>
          </a:p>
          <a:p>
            <a:r>
              <a:rPr lang="en-US" sz="1600" dirty="0"/>
              <a:t>Multiple references [1,2] introduce the bias term, but:</a:t>
            </a:r>
          </a:p>
          <a:p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 none it is justified (e.g., ”… where we include an additional bias term b0 as a trainable variable as it may reduce the generalization error” [2])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 none it depends on the initial conditions (e.g., “… \phi_0(\epsilon is the mean function of u(\epsilon) computed from the training data-set” [1])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C1055-11CD-7C43-87E3-C0CFE31E5FDE}"/>
              </a:ext>
            </a:extLst>
          </p:cNvPr>
          <p:cNvSpPr txBox="1"/>
          <p:nvPr/>
        </p:nvSpPr>
        <p:spPr>
          <a:xfrm>
            <a:off x="559397" y="5699403"/>
            <a:ext cx="11810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solidFill>
                  <a:srgbClr val="000000"/>
                </a:solidFill>
                <a:hlinkClick r:id="rId2"/>
              </a:rPr>
              <a:t>L. Lu et al - </a:t>
            </a:r>
            <a:r>
              <a:rPr lang="en-US" sz="1400" dirty="0">
                <a:hlinkClick r:id="rId2"/>
              </a:rPr>
              <a:t>Learning nonlinear operators via DeepONet based on the universal approximation theorem of operators - 2021</a:t>
            </a:r>
            <a:endParaRPr lang="en-US" sz="1400" dirty="0"/>
          </a:p>
          <a:p>
            <a:r>
              <a:rPr lang="en-US" sz="1400" dirty="0"/>
              <a:t>[2] </a:t>
            </a:r>
            <a:r>
              <a:rPr lang="en-US" sz="1400" dirty="0">
                <a:hlinkClick r:id="rId3"/>
              </a:rPr>
              <a:t>M. Yin et al - Simulating progressive intramural damage leading to aortic dissection using an operator-regression neural network - 2022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27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CB888-A14F-7E4D-A4F8-076401F96EF7}"/>
                  </a:ext>
                </a:extLst>
              </p:cNvPr>
              <p:cNvSpPr txBox="1"/>
              <p:nvPr/>
            </p:nvSpPr>
            <p:spPr>
              <a:xfrm>
                <a:off x="559397" y="1678856"/>
                <a:ext cx="10642003" cy="3293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u="sng" dirty="0"/>
                  <a:t>Improvement 1:</a:t>
                </a:r>
              </a:p>
              <a:p>
                <a:endParaRPr lang="en-US" sz="1600" u="sng" dirty="0"/>
              </a:p>
              <a:p>
                <a:r>
                  <a:rPr lang="en-US" sz="1600" dirty="0"/>
                  <a:t>Effective PCA must be preceded by centering and scaling [1-5].</a:t>
                </a:r>
              </a:p>
              <a:p>
                <a:br>
                  <a:rPr lang="en-US" sz="1600" dirty="0"/>
                </a:br>
                <a:r>
                  <a:rPr lang="en-US" sz="1600" dirty="0"/>
                  <a:t>The vectors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600" dirty="0"/>
                  <a:t> have not equivalents in the original </a:t>
                </a:r>
                <a:r>
                  <a:rPr lang="en-US" sz="1600" dirty="0" err="1"/>
                  <a:t>DeepONet</a:t>
                </a:r>
                <a:r>
                  <a:rPr lang="en-US" sz="1600" dirty="0"/>
                  <a:t> formulation.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Note</a:t>
                </a:r>
                <a:r>
                  <a:rPr lang="en-US" sz="1600" dirty="0"/>
                  <a:t>: Scaling and centering parameters need to be dependent on initial conditions </a:t>
                </a:r>
              </a:p>
              <a:p>
                <a:r>
                  <a:rPr lang="en-US" sz="1600" dirty="0"/>
                  <a:t>(i.e.,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600" dirty="0"/>
                  <a:t> are vectors of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u="sng" dirty="0"/>
                  <a:t>Improvement 2:</a:t>
                </a:r>
              </a:p>
              <a:p>
                <a:endParaRPr lang="en-US" sz="1600" u="sng" dirty="0"/>
              </a:p>
              <a:p>
                <a:r>
                  <a:rPr lang="en-US" sz="1600" dirty="0"/>
                  <a:t>Effective PCA must be preceded by removal of rigid transformations (e.g., time shifts)</a:t>
                </a:r>
                <a:endParaRPr lang="en-US" sz="1600" u="sn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CB888-A14F-7E4D-A4F8-076401F9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1678856"/>
                <a:ext cx="10642003" cy="3293209"/>
              </a:xfrm>
              <a:prstGeom prst="rect">
                <a:avLst/>
              </a:prstGeom>
              <a:blipFill>
                <a:blip r:embed="rId2"/>
                <a:stretch>
                  <a:fillRect l="-358" t="-385" b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37F7B2D-EEA1-F54A-A4B0-F5D372D6CE40}"/>
              </a:ext>
            </a:extLst>
          </p:cNvPr>
          <p:cNvSpPr txBox="1"/>
          <p:nvPr/>
        </p:nvSpPr>
        <p:spPr>
          <a:xfrm>
            <a:off x="559397" y="1217191"/>
            <a:ext cx="95925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We suggest two improvements to the original </a:t>
            </a:r>
            <a:r>
              <a:rPr lang="en-US" sz="2200" b="1" u="sng" dirty="0" err="1"/>
              <a:t>DeepONet</a:t>
            </a:r>
            <a:r>
              <a:rPr lang="en-US" sz="2200" b="1" u="sng" dirty="0"/>
              <a:t> Structure:</a:t>
            </a:r>
          </a:p>
        </p:txBody>
      </p:sp>
    </p:spTree>
    <p:extLst>
      <p:ext uri="{BB962C8B-B14F-4D97-AF65-F5344CB8AC3E}">
        <p14:creationId xmlns:p14="http://schemas.microsoft.com/office/powerpoint/2010/main" val="20882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8F504-DDB9-5941-9D6F-B20E63CF67F4}"/>
              </a:ext>
            </a:extLst>
          </p:cNvPr>
          <p:cNvSpPr txBox="1"/>
          <p:nvPr/>
        </p:nvSpPr>
        <p:spPr>
          <a:xfrm>
            <a:off x="4006613" y="3075057"/>
            <a:ext cx="4178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Test Cases 7 &amp; 8</a:t>
            </a:r>
          </a:p>
        </p:txBody>
      </p:sp>
    </p:spTree>
    <p:extLst>
      <p:ext uri="{BB962C8B-B14F-4D97-AF65-F5344CB8AC3E}">
        <p14:creationId xmlns:p14="http://schemas.microsoft.com/office/powerpoint/2010/main" val="256753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9A7F95-7608-AA44-B1D3-0D127DB8F498}"/>
                  </a:ext>
                </a:extLst>
              </p:cNvPr>
              <p:cNvSpPr txBox="1"/>
              <p:nvPr/>
            </p:nvSpPr>
            <p:spPr>
              <a:xfrm>
                <a:off x="3334441" y="5192284"/>
                <a:ext cx="15490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Trunk Net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9A7F95-7608-AA44-B1D3-0D127DB8F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41" y="5192284"/>
                <a:ext cx="1549014" cy="338554"/>
              </a:xfrm>
              <a:prstGeom prst="rect">
                <a:avLst/>
              </a:prstGeom>
              <a:blipFill>
                <a:blip r:embed="rId2"/>
                <a:stretch>
                  <a:fillRect l="-1626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030E80-5B4C-4247-9000-466309E28B64}"/>
                  </a:ext>
                </a:extLst>
              </p:cNvPr>
              <p:cNvSpPr txBox="1"/>
              <p:nvPr/>
            </p:nvSpPr>
            <p:spPr>
              <a:xfrm>
                <a:off x="3276945" y="1419095"/>
                <a:ext cx="1681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Branch Net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030E80-5B4C-4247-9000-466309E28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945" y="1419095"/>
                <a:ext cx="1681679" cy="338554"/>
              </a:xfrm>
              <a:prstGeom prst="rect">
                <a:avLst/>
              </a:prstGeom>
              <a:blipFill>
                <a:blip r:embed="rId3"/>
                <a:stretch>
                  <a:fillRect l="-2256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6E42DB-CEC4-4648-BE27-25C54F75E25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316674" y="2124783"/>
            <a:ext cx="666457" cy="925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FABDEA-B5FE-6541-8D78-3FB8933BE6AA}"/>
              </a:ext>
            </a:extLst>
          </p:cNvPr>
          <p:cNvSpPr/>
          <p:nvPr/>
        </p:nvSpPr>
        <p:spPr>
          <a:xfrm>
            <a:off x="4158736" y="1765422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Linear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A40C20-094E-654D-B9F9-A4DC4B126082}"/>
              </a:ext>
            </a:extLst>
          </p:cNvPr>
          <p:cNvSpPr/>
          <p:nvPr/>
        </p:nvSpPr>
        <p:spPr>
          <a:xfrm>
            <a:off x="3923349" y="5540462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1,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D8C949-E5C1-7E46-8ACA-26F8606B15E3}"/>
                  </a:ext>
                </a:extLst>
              </p:cNvPr>
              <p:cNvSpPr/>
              <p:nvPr/>
            </p:nvSpPr>
            <p:spPr>
              <a:xfrm>
                <a:off x="1831919" y="1859314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D8C949-E5C1-7E46-8ACA-26F8606B1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919" y="1859314"/>
                <a:ext cx="484755" cy="530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475388-6670-014E-B509-19FECA4D9E6B}"/>
                  </a:ext>
                </a:extLst>
              </p:cNvPr>
              <p:cNvSpPr/>
              <p:nvPr/>
            </p:nvSpPr>
            <p:spPr>
              <a:xfrm>
                <a:off x="720648" y="5620127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475388-6670-014E-B509-19FECA4D9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5620127"/>
                <a:ext cx="484755" cy="530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646C61-1C7E-DB4C-91EE-586FBF85CED3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>
            <a:off x="1205403" y="5885596"/>
            <a:ext cx="421655" cy="576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55C7402-8273-CC42-92F9-662D5399E689}"/>
                  </a:ext>
                </a:extLst>
              </p:cNvPr>
              <p:cNvSpPr/>
              <p:nvPr/>
            </p:nvSpPr>
            <p:spPr>
              <a:xfrm>
                <a:off x="5788379" y="1444702"/>
                <a:ext cx="484755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55C7402-8273-CC42-92F9-662D5399E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379" y="1444702"/>
                <a:ext cx="484755" cy="530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D3A693-8C9D-BE4B-9A78-E78EFC857AFC}"/>
                  </a:ext>
                </a:extLst>
              </p:cNvPr>
              <p:cNvSpPr/>
              <p:nvPr/>
            </p:nvSpPr>
            <p:spPr>
              <a:xfrm>
                <a:off x="5795433" y="2661566"/>
                <a:ext cx="484755" cy="530938"/>
              </a:xfrm>
              <a:prstGeom prst="rect">
                <a:avLst/>
              </a:prstGeom>
              <a:solidFill>
                <a:srgbClr val="985396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D3A693-8C9D-BE4B-9A78-E78EFC857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433" y="2661566"/>
                <a:ext cx="484755" cy="530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5853BF-9A9F-F44A-8182-ECAEF7D76881}"/>
                  </a:ext>
                </a:extLst>
              </p:cNvPr>
              <p:cNvSpPr/>
              <p:nvPr/>
            </p:nvSpPr>
            <p:spPr>
              <a:xfrm>
                <a:off x="5784914" y="5630518"/>
                <a:ext cx="484755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35853BF-9A9F-F44A-8182-ECAEF7D76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14" y="5630518"/>
                <a:ext cx="484755" cy="530938"/>
              </a:xfrm>
              <a:prstGeom prst="rect">
                <a:avLst/>
              </a:prstGeom>
              <a:blipFill>
                <a:blip r:embed="rId8"/>
                <a:stretch>
                  <a:fillRect l="-5128" r="-5128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514ED1-211E-6F4F-8C73-68CDE4CDB3C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235972" y="1710171"/>
            <a:ext cx="552407" cy="423863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FC222D-8B6E-A84B-9BBE-FF4B3CEB49E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235972" y="2134034"/>
            <a:ext cx="559461" cy="79300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1201AF-942F-724A-B9A9-DC3F252938FC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 flipV="1">
            <a:off x="5238648" y="5895987"/>
            <a:ext cx="546266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BEB5996-7BEE-AC4A-B190-911AF0341F37}"/>
                  </a:ext>
                </a:extLst>
              </p:cNvPr>
              <p:cNvSpPr/>
              <p:nvPr/>
            </p:nvSpPr>
            <p:spPr>
              <a:xfrm>
                <a:off x="6842420" y="3429000"/>
                <a:ext cx="3276601" cy="1391861"/>
              </a:xfrm>
              <a:prstGeom prst="roundRect">
                <a:avLst>
                  <a:gd name="adj" fmla="val 11873"/>
                </a:avLst>
              </a:prstGeom>
              <a:solidFill>
                <a:srgbClr val="190807">
                  <a:alpha val="20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Dot Layer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98539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98539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98539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98539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98539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98539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BEB5996-7BEE-AC4A-B190-911AF0341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20" y="3429000"/>
                <a:ext cx="3276601" cy="1391861"/>
              </a:xfrm>
              <a:prstGeom prst="roundRect">
                <a:avLst>
                  <a:gd name="adj" fmla="val 11873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BBE365-EF59-4845-B7B2-BDAAC918BA73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6273134" y="1710171"/>
            <a:ext cx="569286" cy="241476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BD4B7B-6534-9B49-8B81-62446675C59B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6280188" y="2927035"/>
            <a:ext cx="562232" cy="1197896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CB009C-C5BB-E244-AADD-9E8B43C82312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6269669" y="4124931"/>
            <a:ext cx="572751" cy="1771056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2BEA41-FE84-444A-8F93-B047675F30B2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10119021" y="4124930"/>
            <a:ext cx="632871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594FB4-4C07-A24B-915A-8F01F736BB5F}"/>
                  </a:ext>
                </a:extLst>
              </p:cNvPr>
              <p:cNvSpPr/>
              <p:nvPr/>
            </p:nvSpPr>
            <p:spPr>
              <a:xfrm>
                <a:off x="10751892" y="3859461"/>
                <a:ext cx="615109" cy="530938"/>
              </a:xfrm>
              <a:prstGeom prst="rect">
                <a:avLst/>
              </a:prstGeom>
              <a:solidFill>
                <a:srgbClr val="19080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594FB4-4C07-A24B-915A-8F01F736B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892" y="3859461"/>
                <a:ext cx="615109" cy="530938"/>
              </a:xfrm>
              <a:prstGeom prst="rect">
                <a:avLst/>
              </a:prstGeom>
              <a:blipFill>
                <a:blip r:embed="rId10"/>
                <a:stretch>
                  <a:fillRect r="-4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45EB196-5C98-6D45-B264-90A6DDFBCFE2}"/>
                  </a:ext>
                </a:extLst>
              </p:cNvPr>
              <p:cNvSpPr/>
              <p:nvPr/>
            </p:nvSpPr>
            <p:spPr>
              <a:xfrm>
                <a:off x="5784915" y="2048132"/>
                <a:ext cx="484755" cy="530938"/>
              </a:xfrm>
              <a:prstGeom prst="rect">
                <a:avLst/>
              </a:prstGeom>
              <a:solidFill>
                <a:srgbClr val="985396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45EB196-5C98-6D45-B264-90A6DDFB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15" y="2048132"/>
                <a:ext cx="484755" cy="530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F7239-0091-D646-887C-7FC7EC68BA1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235972" y="2134034"/>
            <a:ext cx="548943" cy="179567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242911-6926-D147-ABDE-086CA50F34AF}"/>
              </a:ext>
            </a:extLst>
          </p:cNvPr>
          <p:cNvCxnSpPr>
            <a:cxnSpLocks/>
            <a:stCxn id="26" idx="3"/>
            <a:endCxn id="20" idx="1"/>
          </p:cNvCxnSpPr>
          <p:nvPr/>
        </p:nvCxnSpPr>
        <p:spPr>
          <a:xfrm>
            <a:off x="6269670" y="2313601"/>
            <a:ext cx="572750" cy="181133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C8423B-29E4-D54C-B3B7-C684A4ADB3CD}"/>
              </a:ext>
            </a:extLst>
          </p:cNvPr>
          <p:cNvSpPr/>
          <p:nvPr/>
        </p:nvSpPr>
        <p:spPr>
          <a:xfrm>
            <a:off x="2985807" y="5200057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13AA7C-1EEF-1942-9659-5BF23D3A2906}"/>
              </a:ext>
            </a:extLst>
          </p:cNvPr>
          <p:cNvCxnSpPr>
            <a:cxnSpLocks/>
            <a:stCxn id="36" idx="3"/>
            <a:endCxn id="29" idx="1"/>
          </p:cNvCxnSpPr>
          <p:nvPr/>
        </p:nvCxnSpPr>
        <p:spPr>
          <a:xfrm>
            <a:off x="2520461" y="5891356"/>
            <a:ext cx="465346" cy="463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1EE14CF-932A-0645-9F82-02B58F3FFE56}"/>
              </a:ext>
            </a:extLst>
          </p:cNvPr>
          <p:cNvSpPr/>
          <p:nvPr/>
        </p:nvSpPr>
        <p:spPr>
          <a:xfrm rot="-5400000">
            <a:off x="2075661" y="3228176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358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1, Linear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FA3920-BD38-CD46-A0B0-1431BE3DA687}"/>
              </a:ext>
            </a:extLst>
          </p:cNvPr>
          <p:cNvSpPr txBox="1"/>
          <p:nvPr/>
        </p:nvSpPr>
        <p:spPr>
          <a:xfrm>
            <a:off x="1268743" y="3114072"/>
            <a:ext cx="492443" cy="114871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Shift Net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07AC7B-7EB4-EF4F-B9B8-EF69E278289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074297" y="2390252"/>
            <a:ext cx="1789" cy="52664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2BD7DDA-E1B6-5F47-B98E-75677C58D1F4}"/>
                  </a:ext>
                </a:extLst>
              </p:cNvPr>
              <p:cNvSpPr/>
              <p:nvPr/>
            </p:nvSpPr>
            <p:spPr>
              <a:xfrm>
                <a:off x="1627058" y="5625887"/>
                <a:ext cx="893403" cy="530938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000" b="0" i="1" dirty="0" smtClean="0">
                              <a:solidFill>
                                <a:srgbClr val="358B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358B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2BD7DDA-E1B6-5F47-B98E-75677C58D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058" y="5625887"/>
                <a:ext cx="893403" cy="530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BD1656-604F-C541-B596-78F00F3838E5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076086" y="4478841"/>
            <a:ext cx="3094" cy="33560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00F372-7DE8-FA4B-8394-0BEF2AD83B2B}"/>
                  </a:ext>
                </a:extLst>
              </p:cNvPr>
              <p:cNvSpPr/>
              <p:nvPr/>
            </p:nvSpPr>
            <p:spPr>
              <a:xfrm>
                <a:off x="1836802" y="4814442"/>
                <a:ext cx="484755" cy="530938"/>
              </a:xfrm>
              <a:prstGeom prst="rect">
                <a:avLst/>
              </a:prstGeom>
              <a:solidFill>
                <a:srgbClr val="358B00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358B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00F372-7DE8-FA4B-8394-0BEF2AD83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02" y="4814442"/>
                <a:ext cx="484755" cy="5309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148723-977E-3341-A890-D3C1CE3EA9FA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flipH="1">
            <a:off x="2073760" y="5345380"/>
            <a:ext cx="5420" cy="280507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9257E5-F699-DB4B-9F23-41E5FFC13B89}"/>
              </a:ext>
            </a:extLst>
          </p:cNvPr>
          <p:cNvSpPr txBox="1"/>
          <p:nvPr/>
        </p:nvSpPr>
        <p:spPr>
          <a:xfrm>
            <a:off x="7755649" y="1707543"/>
            <a:ext cx="344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Suggested Improved Structure</a:t>
            </a:r>
          </a:p>
          <a:p>
            <a:pPr algn="ctr"/>
            <a:r>
              <a:rPr lang="en-US" dirty="0"/>
              <a:t>for the </a:t>
            </a:r>
            <a:r>
              <a:rPr lang="en-US" dirty="0" err="1"/>
              <a:t>DeepONet</a:t>
            </a:r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42B3397-DE37-0141-BE44-65109EC5A86F}"/>
              </a:ext>
            </a:extLst>
          </p:cNvPr>
          <p:cNvSpPr/>
          <p:nvPr/>
        </p:nvSpPr>
        <p:spPr>
          <a:xfrm rot="5400000">
            <a:off x="1295112" y="2861218"/>
            <a:ext cx="1561948" cy="1673298"/>
          </a:xfrm>
          <a:prstGeom prst="roundRect">
            <a:avLst>
              <a:gd name="adj" fmla="val 11873"/>
            </a:avLst>
          </a:prstGeom>
          <a:solidFill>
            <a:srgbClr val="358B00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F73E286-DFAD-ED44-AEFA-1EFE337CE30C}"/>
              </a:ext>
            </a:extLst>
          </p:cNvPr>
          <p:cNvSpPr/>
          <p:nvPr/>
        </p:nvSpPr>
        <p:spPr>
          <a:xfrm>
            <a:off x="3678321" y="177169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Tanh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030658C-9BC3-994C-BBCB-C71208B9E6F8}"/>
              </a:ext>
            </a:extLst>
          </p:cNvPr>
          <p:cNvSpPr/>
          <p:nvPr/>
        </p:nvSpPr>
        <p:spPr>
          <a:xfrm>
            <a:off x="2983131" y="1438103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3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CB2C4-C95C-4C49-AE6C-371536BC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1" y="2298545"/>
            <a:ext cx="4171919" cy="4023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54FCE-C04F-CD43-B941-957CB2DEF66D}"/>
              </a:ext>
            </a:extLst>
          </p:cNvPr>
          <p:cNvSpPr txBox="1"/>
          <p:nvPr/>
        </p:nvSpPr>
        <p:spPr>
          <a:xfrm>
            <a:off x="4001933" y="1171880"/>
            <a:ext cx="418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from the improved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65303-0607-A347-ABBB-79A17696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305" y="2600833"/>
            <a:ext cx="2997618" cy="2847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3C2189-582F-8144-A862-3D4AC85C68F4}"/>
                  </a:ext>
                </a:extLst>
              </p:cNvPr>
              <p:cNvSpPr txBox="1"/>
              <p:nvPr/>
            </p:nvSpPr>
            <p:spPr>
              <a:xfrm>
                <a:off x="7707264" y="5357617"/>
                <a:ext cx="15490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Trunk Net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3C2189-582F-8144-A862-3D4AC85C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64" y="5357617"/>
                <a:ext cx="1549014" cy="338554"/>
              </a:xfrm>
              <a:prstGeom prst="rect">
                <a:avLst/>
              </a:prstGeom>
              <a:blipFill>
                <a:blip r:embed="rId4"/>
                <a:stretch>
                  <a:fillRect l="-1626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13976D-4324-A040-B224-D5FBA89163B4}"/>
              </a:ext>
            </a:extLst>
          </p:cNvPr>
          <p:cNvSpPr/>
          <p:nvPr/>
        </p:nvSpPr>
        <p:spPr>
          <a:xfrm>
            <a:off x="8296172" y="5705795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1,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29C277-7E5F-2943-B98D-8FB5716D3343}"/>
                  </a:ext>
                </a:extLst>
              </p:cNvPr>
              <p:cNvSpPr/>
              <p:nvPr/>
            </p:nvSpPr>
            <p:spPr>
              <a:xfrm>
                <a:off x="10157737" y="5795851"/>
                <a:ext cx="484755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29C277-7E5F-2943-B98D-8FB5716D3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737" y="5795851"/>
                <a:ext cx="484755" cy="530938"/>
              </a:xfrm>
              <a:prstGeom prst="rect">
                <a:avLst/>
              </a:prstGeom>
              <a:blipFill>
                <a:blip r:embed="rId5"/>
                <a:stretch>
                  <a:fillRect l="-5000" r="-5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127292-A491-4B4B-BFA0-FB082DA51D89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9611471" y="6061320"/>
            <a:ext cx="546266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F89A92-224C-004A-9BFF-4E40FDAC6291}"/>
              </a:ext>
            </a:extLst>
          </p:cNvPr>
          <p:cNvSpPr/>
          <p:nvPr/>
        </p:nvSpPr>
        <p:spPr>
          <a:xfrm>
            <a:off x="7358630" y="5365390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79FE43-74CB-B244-AE73-6E2AFF5FBACC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6893284" y="6056689"/>
            <a:ext cx="465346" cy="463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F222CA-69DD-2044-8E24-3C885BCFE770}"/>
                  </a:ext>
                </a:extLst>
              </p:cNvPr>
              <p:cNvSpPr/>
              <p:nvPr/>
            </p:nvSpPr>
            <p:spPr>
              <a:xfrm>
                <a:off x="6408529" y="5791220"/>
                <a:ext cx="484755" cy="530938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F222CA-69DD-2044-8E24-3C885BCFE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529" y="5791220"/>
                <a:ext cx="484755" cy="530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6DAA9BC-AFF1-214B-A70C-914EA8E76866}"/>
              </a:ext>
            </a:extLst>
          </p:cNvPr>
          <p:cNvSpPr txBox="1"/>
          <p:nvPr/>
        </p:nvSpPr>
        <p:spPr>
          <a:xfrm>
            <a:off x="5627401" y="3967810"/>
            <a:ext cx="3087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Trunk output </a:t>
            </a:r>
          </a:p>
          <a:p>
            <a:pPr algn="r"/>
            <a:r>
              <a:rPr lang="en-US" dirty="0"/>
              <a:t>(w/o including shifting </a:t>
            </a:r>
          </a:p>
          <a:p>
            <a:pPr algn="r"/>
            <a:r>
              <a:rPr lang="en-US" dirty="0"/>
              <a:t>block’s pre-transformation)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E90129-C940-2D45-A9F1-73F9C155098F}"/>
              </a:ext>
            </a:extLst>
          </p:cNvPr>
          <p:cNvSpPr txBox="1"/>
          <p:nvPr/>
        </p:nvSpPr>
        <p:spPr>
          <a:xfrm>
            <a:off x="1389789" y="1894905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test scenarios</a:t>
            </a:r>
          </a:p>
        </p:txBody>
      </p:sp>
    </p:spTree>
    <p:extLst>
      <p:ext uri="{BB962C8B-B14F-4D97-AF65-F5344CB8AC3E}">
        <p14:creationId xmlns:p14="http://schemas.microsoft.com/office/powerpoint/2010/main" val="119321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95D6F-E036-4543-975D-BC637CCA4F84}"/>
              </a:ext>
            </a:extLst>
          </p:cNvPr>
          <p:cNvSpPr txBox="1"/>
          <p:nvPr/>
        </p:nvSpPr>
        <p:spPr>
          <a:xfrm>
            <a:off x="559397" y="1067839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Equations of motion: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FD7DA-B7E6-C64E-908E-D728D82C18EC}"/>
              </a:ext>
            </a:extLst>
          </p:cNvPr>
          <p:cNvSpPr/>
          <p:nvPr/>
        </p:nvSpPr>
        <p:spPr>
          <a:xfrm>
            <a:off x="1308404" y="2840656"/>
            <a:ext cx="2018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which has solution: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CC467C-3FD3-0E4B-94F4-E50D2958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6393"/>
            <a:ext cx="3894360" cy="38999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6DF75A-E2E2-9B4D-8037-4DB8B370CA29}"/>
                  </a:ext>
                </a:extLst>
              </p:cNvPr>
              <p:cNvSpPr txBox="1"/>
              <p:nvPr/>
            </p:nvSpPr>
            <p:spPr>
              <a:xfrm>
                <a:off x="1156919" y="1521421"/>
                <a:ext cx="1998239" cy="878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sech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6DF75A-E2E2-9B4D-8037-4DB8B370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19" y="1521421"/>
                <a:ext cx="1998239" cy="878446"/>
              </a:xfrm>
              <a:prstGeom prst="rect">
                <a:avLst/>
              </a:prstGeom>
              <a:blipFill>
                <a:blip r:embed="rId3"/>
                <a:stretch>
                  <a:fillRect l="-68987" t="-204286" b="-28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9D28F-E7AE-044B-9103-79089EEB5A8D}"/>
                  </a:ext>
                </a:extLst>
              </p:cNvPr>
              <p:cNvSpPr txBox="1"/>
              <p:nvPr/>
            </p:nvSpPr>
            <p:spPr>
              <a:xfrm>
                <a:off x="1207638" y="3316823"/>
                <a:ext cx="3504421" cy="46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,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9D28F-E7AE-044B-9103-79089EEB5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8" y="3316823"/>
                <a:ext cx="3504421" cy="46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47AB72D-D4DD-BB4B-B770-FC3D15BD50E3}"/>
              </a:ext>
            </a:extLst>
          </p:cNvPr>
          <p:cNvSpPr txBox="1"/>
          <p:nvPr/>
        </p:nvSpPr>
        <p:spPr>
          <a:xfrm>
            <a:off x="6882360" y="1067839"/>
            <a:ext cx="2472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Some training scenarios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09F28-8567-C449-A9A8-CC41EDD6BEBA}"/>
                  </a:ext>
                </a:extLst>
              </p:cNvPr>
              <p:cNvSpPr txBox="1"/>
              <p:nvPr/>
            </p:nvSpPr>
            <p:spPr>
              <a:xfrm>
                <a:off x="1308404" y="4177378"/>
                <a:ext cx="3255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being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 a parameter set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09F28-8567-C449-A9A8-CC41EDD6B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04" y="4177378"/>
                <a:ext cx="3255699" cy="338554"/>
              </a:xfrm>
              <a:prstGeom prst="rect">
                <a:avLst/>
              </a:prstGeom>
              <a:blipFill>
                <a:blip r:embed="rId5"/>
                <a:stretch>
                  <a:fillRect l="-1167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FD707F-9AD9-9D49-8362-DD81EA762C9A}"/>
              </a:ext>
            </a:extLst>
          </p:cNvPr>
          <p:cNvSpPr txBox="1"/>
          <p:nvPr/>
        </p:nvSpPr>
        <p:spPr>
          <a:xfrm>
            <a:off x="559397" y="5328817"/>
            <a:ext cx="7135800" cy="584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The physical system is implemented in </a:t>
            </a:r>
          </a:p>
          <a:p>
            <a:r>
              <a:rPr lang="en-US" sz="1600" dirty="0">
                <a:solidFill>
                  <a:schemeClr val="tx2"/>
                </a:solidFill>
              </a:rPr>
              <a:t>$WORKSPACE_PATH/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pinn</a:t>
            </a:r>
            <a:r>
              <a:rPr lang="en-US" sz="1600" dirty="0">
                <a:solidFill>
                  <a:schemeClr val="tx2"/>
                </a:solidFill>
              </a:rPr>
              <a:t>/system/</a:t>
            </a:r>
            <a:r>
              <a:rPr lang="en-US" sz="1600" dirty="0" err="1">
                <a:solidFill>
                  <a:schemeClr val="tx2"/>
                </a:solidFill>
              </a:rPr>
              <a:t>transtanh.py</a:t>
            </a:r>
            <a:r>
              <a:rPr lang="en-US" sz="1600" dirty="0">
                <a:solidFill>
                  <a:schemeClr val="tx2"/>
                </a:solidFill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D00D8-4081-C143-AC47-43F82E9B67AE}"/>
              </a:ext>
            </a:extLst>
          </p:cNvPr>
          <p:cNvSpPr txBox="1"/>
          <p:nvPr/>
        </p:nvSpPr>
        <p:spPr>
          <a:xfrm>
            <a:off x="4013092" y="6141003"/>
            <a:ext cx="6715749" cy="584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The m, c, and k parameters can be found in</a:t>
            </a:r>
          </a:p>
          <a:p>
            <a:r>
              <a:rPr lang="en-US" sz="1600" dirty="0">
                <a:solidFill>
                  <a:schemeClr val="tx2"/>
                </a:solidFill>
              </a:rPr>
              <a:t>$WORKSPACE_PATH//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/database/</a:t>
            </a:r>
            <a:r>
              <a:rPr lang="en-US" sz="1600" dirty="0" err="1">
                <a:solidFill>
                  <a:schemeClr val="tx2"/>
                </a:solidFill>
              </a:rPr>
              <a:t>TransTanh</a:t>
            </a:r>
            <a:r>
              <a:rPr lang="en-US" sz="1600" dirty="0">
                <a:solidFill>
                  <a:schemeClr val="tx2"/>
                </a:solidFill>
              </a:rPr>
              <a:t>/Params/</a:t>
            </a:r>
          </a:p>
        </p:txBody>
      </p:sp>
    </p:spTree>
    <p:extLst>
      <p:ext uri="{BB962C8B-B14F-4D97-AF65-F5344CB8AC3E}">
        <p14:creationId xmlns:p14="http://schemas.microsoft.com/office/powerpoint/2010/main" val="18515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337-5C56-9443-A774-599040EB30CC}"/>
              </a:ext>
            </a:extLst>
          </p:cNvPr>
          <p:cNvSpPr txBox="1"/>
          <p:nvPr/>
        </p:nvSpPr>
        <p:spPr>
          <a:xfrm>
            <a:off x="4001933" y="1171880"/>
            <a:ext cx="418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from the improved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9C3CFD-3D24-C64B-8246-2B0E50B07AA1}"/>
                  </a:ext>
                </a:extLst>
              </p:cNvPr>
              <p:cNvSpPr/>
              <p:nvPr/>
            </p:nvSpPr>
            <p:spPr>
              <a:xfrm>
                <a:off x="9201440" y="1470015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9C3CFD-3D24-C64B-8246-2B0E50B07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440" y="1470015"/>
                <a:ext cx="484755" cy="530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C240C2-0B39-AE4A-BE1D-7E946B44818E}"/>
                  </a:ext>
                </a:extLst>
              </p:cNvPr>
              <p:cNvSpPr/>
              <p:nvPr/>
            </p:nvSpPr>
            <p:spPr>
              <a:xfrm>
                <a:off x="8090169" y="5230828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C240C2-0B39-AE4A-BE1D-7E946B44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169" y="5230828"/>
                <a:ext cx="484755" cy="530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5A1BFF-0665-5F42-9624-4F982F4F1877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74924" y="5496297"/>
            <a:ext cx="421655" cy="576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80B6487-54CB-A941-B31E-55E560F91F32}"/>
              </a:ext>
            </a:extLst>
          </p:cNvPr>
          <p:cNvSpPr/>
          <p:nvPr/>
        </p:nvSpPr>
        <p:spPr>
          <a:xfrm rot="-5400000">
            <a:off x="9445182" y="2838877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358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1, 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7B8A5-ACE7-9343-804E-DE0E76891685}"/>
              </a:ext>
            </a:extLst>
          </p:cNvPr>
          <p:cNvSpPr txBox="1"/>
          <p:nvPr/>
        </p:nvSpPr>
        <p:spPr>
          <a:xfrm>
            <a:off x="8638264" y="2724773"/>
            <a:ext cx="492443" cy="114871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Shift Net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4F0F9B-6E25-EF4D-B02C-A01A0A12BF8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43818" y="2000953"/>
            <a:ext cx="1789" cy="52664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0EE676-AABE-DF44-A511-1FA425DB8398}"/>
                  </a:ext>
                </a:extLst>
              </p:cNvPr>
              <p:cNvSpPr/>
              <p:nvPr/>
            </p:nvSpPr>
            <p:spPr>
              <a:xfrm>
                <a:off x="8996579" y="5236588"/>
                <a:ext cx="893403" cy="530938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000" b="0" i="1" dirty="0" smtClean="0">
                              <a:solidFill>
                                <a:srgbClr val="358B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358B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0EE676-AABE-DF44-A511-1FA425DB8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79" y="5236588"/>
                <a:ext cx="893403" cy="530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8CE116-B8B8-AA40-8592-DF5A6B77CB0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445607" y="4089542"/>
            <a:ext cx="3094" cy="33560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CD200F8-8165-8641-AC7A-52AECF43A279}"/>
                  </a:ext>
                </a:extLst>
              </p:cNvPr>
              <p:cNvSpPr/>
              <p:nvPr/>
            </p:nvSpPr>
            <p:spPr>
              <a:xfrm>
                <a:off x="9206323" y="4425143"/>
                <a:ext cx="484755" cy="530938"/>
              </a:xfrm>
              <a:prstGeom prst="rect">
                <a:avLst/>
              </a:prstGeom>
              <a:solidFill>
                <a:srgbClr val="358B00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358B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CD200F8-8165-8641-AC7A-52AECF43A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23" y="4425143"/>
                <a:ext cx="484755" cy="530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7FD32D-5B9F-AD45-9A0E-71B0E24A62B8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flipH="1">
            <a:off x="9443281" y="4956081"/>
            <a:ext cx="5420" cy="280507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A4F06E-26DB-F44B-8508-ABBE06240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620" y="2442717"/>
            <a:ext cx="4421448" cy="437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ABDB78-61E8-4C46-97AB-85BA50FB596F}"/>
                  </a:ext>
                </a:extLst>
              </p:cNvPr>
              <p:cNvSpPr txBox="1"/>
              <p:nvPr/>
            </p:nvSpPr>
            <p:spPr>
              <a:xfrm>
                <a:off x="1868118" y="1985474"/>
                <a:ext cx="3619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Test scenarios vs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vs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ABDB78-61E8-4C46-97AB-85BA50FB5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18" y="1985474"/>
                <a:ext cx="3619965" cy="369332"/>
              </a:xfrm>
              <a:prstGeom prst="rect">
                <a:avLst/>
              </a:prstGeom>
              <a:blipFill>
                <a:blip r:embed="rId7"/>
                <a:stretch>
                  <a:fillRect l="-104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53F3802-01B4-0449-AE97-917AC4A6550B}"/>
              </a:ext>
            </a:extLst>
          </p:cNvPr>
          <p:cNvSpPr/>
          <p:nvPr/>
        </p:nvSpPr>
        <p:spPr>
          <a:xfrm rot="5400000">
            <a:off x="8664633" y="2471919"/>
            <a:ext cx="1561948" cy="1673298"/>
          </a:xfrm>
          <a:prstGeom prst="roundRect">
            <a:avLst>
              <a:gd name="adj" fmla="val 11873"/>
            </a:avLst>
          </a:prstGeom>
          <a:solidFill>
            <a:srgbClr val="358B00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33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34234-720B-A64D-B47D-35F63F73CCE5}"/>
              </a:ext>
            </a:extLst>
          </p:cNvPr>
          <p:cNvSpPr txBox="1"/>
          <p:nvPr/>
        </p:nvSpPr>
        <p:spPr>
          <a:xfrm>
            <a:off x="559397" y="1619591"/>
            <a:ext cx="9879499" cy="28623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7: Data-driven improved deep operator network (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r>
              <a:rPr lang="en-US" sz="1600" b="1" u="sng" dirty="0">
                <a:solidFill>
                  <a:srgbClr val="C00000"/>
                </a:solidFill>
              </a:rPr>
              <a:t>) for predicting position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7.1.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TransTanh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/TestCase7/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7.2.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7.2.1.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7.3.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7.4.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7.5.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</a:t>
            </a:r>
            <a:r>
              <a:rPr lang="en-US" sz="1200" dirty="0" err="1">
                <a:solidFill>
                  <a:srgbClr val="C00000"/>
                </a:solidFill>
              </a:rPr>
              <a:t>TransTanh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9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0B97A-DAB9-7841-8508-801BCF39334F}"/>
              </a:ext>
            </a:extLst>
          </p:cNvPr>
          <p:cNvSpPr txBox="1"/>
          <p:nvPr/>
        </p:nvSpPr>
        <p:spPr>
          <a:xfrm>
            <a:off x="559397" y="1619591"/>
            <a:ext cx="10190354" cy="28623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8: Physics-Informed improved deep operator network (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r>
              <a:rPr lang="en-US" sz="1600" b="1" u="sng" dirty="0">
                <a:solidFill>
                  <a:srgbClr val="C00000"/>
                </a:solidFill>
              </a:rPr>
              <a:t>) for predicting position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8.1.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TransTanh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/TestCase8/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8.2.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8.2.1.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8.3.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8.4.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8.5.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</a:t>
            </a:r>
            <a:r>
              <a:rPr lang="en-US" sz="1200" dirty="0" err="1">
                <a:solidFill>
                  <a:srgbClr val="C00000"/>
                </a:solidFill>
              </a:rPr>
              <a:t>TransTanh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0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3C56D-2BFB-AC4E-8B90-BA67E392A712}"/>
              </a:ext>
            </a:extLst>
          </p:cNvPr>
          <p:cNvSpPr txBox="1"/>
          <p:nvPr/>
        </p:nvSpPr>
        <p:spPr>
          <a:xfrm>
            <a:off x="559397" y="1795959"/>
            <a:ext cx="11124071" cy="32932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The input file for Test Case 7 differs from the one of Test Case 5 Part 4 for:</a:t>
            </a:r>
          </a:p>
          <a:p>
            <a:endParaRPr lang="en-US" sz="1600" u="sng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n_branch_out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: We added other two neurons to the last layer of the brunch net (i.e., centering and scaling)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Note: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self.n_branch_out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==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self.n_modes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: No centering, no scaling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self.n_branch_out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== self.n_modes+1: Only centering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self.n_branch_out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== self.n_modes+2: Centering and scaling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structure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: We added a rigid block to the structure …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rigid_type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: … and it’s of shifting type</a:t>
            </a:r>
          </a:p>
        </p:txBody>
      </p:sp>
    </p:spTree>
    <p:extLst>
      <p:ext uri="{BB962C8B-B14F-4D97-AF65-F5344CB8AC3E}">
        <p14:creationId xmlns:p14="http://schemas.microsoft.com/office/powerpoint/2010/main" val="126013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3FF3-61A9-8447-8924-94A40A6A479F}"/>
              </a:ext>
            </a:extLst>
          </p:cNvPr>
          <p:cNvSpPr txBox="1"/>
          <p:nvPr/>
        </p:nvSpPr>
        <p:spPr>
          <a:xfrm>
            <a:off x="773709" y="3136612"/>
            <a:ext cx="9745040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Run </a:t>
            </a:r>
            <a:r>
              <a:rPr lang="en-US" sz="1600" dirty="0" err="1">
                <a:solidFill>
                  <a:srgbClr val="C00000"/>
                </a:solidFill>
              </a:rPr>
              <a:t>Jupyter</a:t>
            </a:r>
            <a:r>
              <a:rPr lang="en-US" sz="1600" dirty="0">
                <a:solidFill>
                  <a:srgbClr val="C00000"/>
                </a:solidFill>
              </a:rPr>
              <a:t> Notebook 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TransTanh</a:t>
            </a:r>
            <a:r>
              <a:rPr lang="en-US" sz="1600" dirty="0">
                <a:solidFill>
                  <a:srgbClr val="C00000"/>
                </a:solidFill>
              </a:rPr>
              <a:t>/Generate_Data_1.ipynb 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training and test data</a:t>
            </a:r>
          </a:p>
        </p:txBody>
      </p:sp>
    </p:spTree>
    <p:extLst>
      <p:ext uri="{BB962C8B-B14F-4D97-AF65-F5344CB8AC3E}">
        <p14:creationId xmlns:p14="http://schemas.microsoft.com/office/powerpoint/2010/main" val="1918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8F504-DDB9-5941-9D6F-B20E63CF67F4}"/>
              </a:ext>
            </a:extLst>
          </p:cNvPr>
          <p:cNvSpPr txBox="1"/>
          <p:nvPr/>
        </p:nvSpPr>
        <p:spPr>
          <a:xfrm>
            <a:off x="4006613" y="3075057"/>
            <a:ext cx="4178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Test Cases 5 &amp; 6</a:t>
            </a:r>
          </a:p>
        </p:txBody>
      </p:sp>
    </p:spTree>
    <p:extLst>
      <p:ext uri="{BB962C8B-B14F-4D97-AF65-F5344CB8AC3E}">
        <p14:creationId xmlns:p14="http://schemas.microsoft.com/office/powerpoint/2010/main" val="17635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2E665-8550-2B45-8F0B-D884D061824E}"/>
                  </a:ext>
                </a:extLst>
              </p:cNvPr>
              <p:cNvSpPr txBox="1"/>
              <p:nvPr/>
            </p:nvSpPr>
            <p:spPr>
              <a:xfrm>
                <a:off x="3097175" y="4511158"/>
                <a:ext cx="15490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Trunk Net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2E665-8550-2B45-8F0B-D884D061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75" y="4511158"/>
                <a:ext cx="1549014" cy="338554"/>
              </a:xfrm>
              <a:prstGeom prst="rect">
                <a:avLst/>
              </a:prstGeom>
              <a:blipFill>
                <a:blip r:embed="rId2"/>
                <a:stretch>
                  <a:fillRect l="-1626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3B4E6C-50A6-A246-B008-394C5386264F}"/>
                  </a:ext>
                </a:extLst>
              </p:cNvPr>
              <p:cNvSpPr txBox="1"/>
              <p:nvPr/>
            </p:nvSpPr>
            <p:spPr>
              <a:xfrm>
                <a:off x="3039679" y="1588153"/>
                <a:ext cx="1681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Branch Net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3B4E6C-50A6-A246-B008-394C53862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679" y="1588153"/>
                <a:ext cx="1681679" cy="338554"/>
              </a:xfrm>
              <a:prstGeom prst="rect">
                <a:avLst/>
              </a:prstGeom>
              <a:blipFill>
                <a:blip r:embed="rId3"/>
                <a:stretch>
                  <a:fillRect l="-2256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E09767-16E8-5542-A838-E810E088B05A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214491" y="2293841"/>
            <a:ext cx="537627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162F486-BAB4-D448-99AC-25D59F1B157E}"/>
              </a:ext>
            </a:extLst>
          </p:cNvPr>
          <p:cNvSpPr/>
          <p:nvPr/>
        </p:nvSpPr>
        <p:spPr>
          <a:xfrm>
            <a:off x="2857956" y="1928277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F3D5E63-1F13-7E43-BAE2-50EE993D4F6E}"/>
              </a:ext>
            </a:extLst>
          </p:cNvPr>
          <p:cNvSpPr/>
          <p:nvPr/>
        </p:nvSpPr>
        <p:spPr>
          <a:xfrm>
            <a:off x="3415346" y="193427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7DFBBDA-CC09-5249-A682-051DA146C1A4}"/>
              </a:ext>
            </a:extLst>
          </p:cNvPr>
          <p:cNvSpPr/>
          <p:nvPr/>
        </p:nvSpPr>
        <p:spPr>
          <a:xfrm>
            <a:off x="3972736" y="1934167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061CAEA1-4841-6A4D-B1FA-50C89EC51134}"/>
                  </a:ext>
                </a:extLst>
              </p:cNvPr>
              <p:cNvSpPr/>
              <p:nvPr/>
            </p:nvSpPr>
            <p:spPr>
              <a:xfrm>
                <a:off x="4532940" y="1934716"/>
                <a:ext cx="371197" cy="939383"/>
              </a:xfrm>
              <a:prstGeom prst="roundRect">
                <a:avLst>
                  <a:gd name="adj" fmla="val 18592"/>
                </a:avLst>
              </a:prstGeom>
              <a:solidFill>
                <a:srgbClr val="19080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3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3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13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sz="13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Linear</a:t>
                </a: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061CAEA1-4841-6A4D-B1FA-50C89EC51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940" y="1934716"/>
                <a:ext cx="371197" cy="939383"/>
              </a:xfrm>
              <a:prstGeom prst="roundRect">
                <a:avLst>
                  <a:gd name="adj" fmla="val 1859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160516D-6458-9E41-9B3F-89472FC286F7}"/>
              </a:ext>
            </a:extLst>
          </p:cNvPr>
          <p:cNvSpPr/>
          <p:nvPr/>
        </p:nvSpPr>
        <p:spPr>
          <a:xfrm>
            <a:off x="2853934" y="4855548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9642E1A-930F-B24D-9722-58DA82C0F6DE}"/>
              </a:ext>
            </a:extLst>
          </p:cNvPr>
          <p:cNvSpPr/>
          <p:nvPr/>
        </p:nvSpPr>
        <p:spPr>
          <a:xfrm>
            <a:off x="3411324" y="4855683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3806E6-A388-BB43-BA52-F14002D6C3BB}"/>
              </a:ext>
            </a:extLst>
          </p:cNvPr>
          <p:cNvSpPr/>
          <p:nvPr/>
        </p:nvSpPr>
        <p:spPr>
          <a:xfrm>
            <a:off x="3968714" y="4855576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D7AECFC-F397-CB45-8C44-F0F0AD1DA211}"/>
                  </a:ext>
                </a:extLst>
              </p:cNvPr>
              <p:cNvSpPr/>
              <p:nvPr/>
            </p:nvSpPr>
            <p:spPr>
              <a:xfrm>
                <a:off x="4528918" y="4856125"/>
                <a:ext cx="371197" cy="939383"/>
              </a:xfrm>
              <a:prstGeom prst="roundRect">
                <a:avLst>
                  <a:gd name="adj" fmla="val 18592"/>
                </a:avLst>
              </a:prstGeom>
              <a:solidFill>
                <a:srgbClr val="190807"/>
              </a:solidFill>
              <a:ln>
                <a:solidFill>
                  <a:srgbClr val="1908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3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3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13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, Linear</a:t>
                </a: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D7AECFC-F397-CB45-8C44-F0F0AD1DA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18" y="4856125"/>
                <a:ext cx="371197" cy="939383"/>
              </a:xfrm>
              <a:prstGeom prst="roundRect">
                <a:avLst>
                  <a:gd name="adj" fmla="val 1859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19080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D7F91C2-954D-B542-9C2A-67379B967549}"/>
                  </a:ext>
                </a:extLst>
              </p:cNvPr>
              <p:cNvSpPr/>
              <p:nvPr/>
            </p:nvSpPr>
            <p:spPr>
              <a:xfrm>
                <a:off x="1729736" y="2028372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D7F91C2-954D-B542-9C2A-67379B967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736" y="2028372"/>
                <a:ext cx="484755" cy="530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A2FD0A-074B-F74E-8F62-4DD948E005A7}"/>
                  </a:ext>
                </a:extLst>
              </p:cNvPr>
              <p:cNvSpPr/>
              <p:nvPr/>
            </p:nvSpPr>
            <p:spPr>
              <a:xfrm>
                <a:off x="1728102" y="4949392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A2FD0A-074B-F74E-8F62-4DD948E00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102" y="4949392"/>
                <a:ext cx="484755" cy="530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873937-8D8A-7C49-8DAB-547553B0FDA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212857" y="5214861"/>
            <a:ext cx="535684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EFDBF2-14CF-484B-B705-7514E715ED61}"/>
                  </a:ext>
                </a:extLst>
              </p:cNvPr>
              <p:cNvSpPr/>
              <p:nvPr/>
            </p:nvSpPr>
            <p:spPr>
              <a:xfrm>
                <a:off x="5551113" y="1613760"/>
                <a:ext cx="685734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EFDBF2-14CF-484B-B705-7514E715E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113" y="1613760"/>
                <a:ext cx="685734" cy="530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CFBD877-5EB1-5541-9C1E-CFFD9117D232}"/>
                  </a:ext>
                </a:extLst>
              </p:cNvPr>
              <p:cNvSpPr/>
              <p:nvPr/>
            </p:nvSpPr>
            <p:spPr>
              <a:xfrm>
                <a:off x="5558167" y="2830624"/>
                <a:ext cx="685734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CFBD877-5EB1-5541-9C1E-CFFD9117D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167" y="2830624"/>
                <a:ext cx="685734" cy="530938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783391F-FEAE-F149-A296-64B764B6F9D7}"/>
                  </a:ext>
                </a:extLst>
              </p:cNvPr>
              <p:cNvSpPr/>
              <p:nvPr/>
            </p:nvSpPr>
            <p:spPr>
              <a:xfrm>
                <a:off x="5564227" y="4146014"/>
                <a:ext cx="685734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783391F-FEAE-F149-A296-64B764B6F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227" y="4146014"/>
                <a:ext cx="685734" cy="5309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9A5DA4B-E94E-D147-A0E1-1ADB148E69C3}"/>
                  </a:ext>
                </a:extLst>
              </p:cNvPr>
              <p:cNvSpPr/>
              <p:nvPr/>
            </p:nvSpPr>
            <p:spPr>
              <a:xfrm>
                <a:off x="5571281" y="5352487"/>
                <a:ext cx="685734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9A5DA4B-E94E-D147-A0E1-1ADB148E6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281" y="5352487"/>
                <a:ext cx="685734" cy="530938"/>
              </a:xfrm>
              <a:prstGeom prst="rect">
                <a:avLst/>
              </a:prstGeom>
              <a:blipFill>
                <a:blip r:embed="rId11"/>
                <a:stretch>
                  <a:fillRect l="-3636" r="-1818" b="-227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4ED438-C252-5440-8B1B-3359F7E42ED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5004959" y="1879229"/>
            <a:ext cx="546154" cy="41461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F2A30F-5D35-9A46-838C-E8E98354EE6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04959" y="2293841"/>
            <a:ext cx="553208" cy="80225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EA60D3-42EC-424B-9908-E4F50988997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001382" y="4411483"/>
            <a:ext cx="562845" cy="80337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08043A-06EC-1342-9ED5-BAD62F04533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001382" y="5214862"/>
            <a:ext cx="569899" cy="40309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CC3CB4B-404A-5147-A356-447DFB32D3BE}"/>
                  </a:ext>
                </a:extLst>
              </p:cNvPr>
              <p:cNvSpPr/>
              <p:nvPr/>
            </p:nvSpPr>
            <p:spPr>
              <a:xfrm>
                <a:off x="6605154" y="3131407"/>
                <a:ext cx="3025119" cy="1391861"/>
              </a:xfrm>
              <a:prstGeom prst="roundRect">
                <a:avLst>
                  <a:gd name="adj" fmla="val 11873"/>
                </a:avLst>
              </a:prstGeom>
              <a:solidFill>
                <a:srgbClr val="190807">
                  <a:alpha val="20000"/>
                </a:srgbClr>
              </a:solidFill>
              <a:ln>
                <a:solidFill>
                  <a:srgbClr val="ACB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Dot Layer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CC3CB4B-404A-5147-A356-447DFB32D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154" y="3131407"/>
                <a:ext cx="3025119" cy="1391861"/>
              </a:xfrm>
              <a:prstGeom prst="roundRect">
                <a:avLst>
                  <a:gd name="adj" fmla="val 11873"/>
                </a:avLst>
              </a:prstGeom>
              <a:blipFill>
                <a:blip r:embed="rId12"/>
                <a:stretch>
                  <a:fillRect t="-18750" b="-76786"/>
                </a:stretch>
              </a:blipFill>
              <a:ln>
                <a:solidFill>
                  <a:srgbClr val="ACBFE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2A8AB0-BAAC-1E40-97AA-EE77F98CE3F4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6236847" y="1879229"/>
            <a:ext cx="368307" cy="194810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167550-E1CA-EC4D-8705-83DD1DCA9F93}"/>
              </a:ext>
            </a:extLst>
          </p:cNvPr>
          <p:cNvCxnSpPr>
            <a:cxnSpLocks/>
            <a:stCxn id="30" idx="3"/>
            <a:endCxn id="37" idx="1"/>
          </p:cNvCxnSpPr>
          <p:nvPr/>
        </p:nvCxnSpPr>
        <p:spPr>
          <a:xfrm>
            <a:off x="6243901" y="3096093"/>
            <a:ext cx="361253" cy="731245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F76921-291F-5142-939E-61F94EBCFFE7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6249961" y="3827338"/>
            <a:ext cx="355193" cy="584145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B9871C-56CF-7B4F-8589-1BFDCEFFEF35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 flipV="1">
            <a:off x="6257015" y="3827338"/>
            <a:ext cx="348139" cy="1790618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716C2BA-A982-AA4C-8F73-D9112020ED71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 flipV="1">
            <a:off x="9630273" y="3827337"/>
            <a:ext cx="562232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D26EE5C-E75D-5549-B3E1-790C3C7784AD}"/>
                  </a:ext>
                </a:extLst>
              </p:cNvPr>
              <p:cNvSpPr/>
              <p:nvPr/>
            </p:nvSpPr>
            <p:spPr>
              <a:xfrm>
                <a:off x="10192505" y="3561868"/>
                <a:ext cx="615109" cy="530938"/>
              </a:xfrm>
              <a:prstGeom prst="rect">
                <a:avLst/>
              </a:prstGeom>
              <a:solidFill>
                <a:srgbClr val="19080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D26EE5C-E75D-5549-B3E1-790C3C778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05" y="3561868"/>
                <a:ext cx="615109" cy="530938"/>
              </a:xfrm>
              <a:prstGeom prst="rect">
                <a:avLst/>
              </a:prstGeom>
              <a:blipFill>
                <a:blip r:embed="rId13"/>
                <a:stretch>
                  <a:fillRect r="-4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394452D-027A-3C4B-BEE9-369D52167A0E}"/>
                  </a:ext>
                </a:extLst>
              </p:cNvPr>
              <p:cNvSpPr/>
              <p:nvPr/>
            </p:nvSpPr>
            <p:spPr>
              <a:xfrm>
                <a:off x="5547649" y="2217190"/>
                <a:ext cx="685734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394452D-027A-3C4B-BEE9-369D52167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649" y="2217190"/>
                <a:ext cx="685734" cy="5309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479F44-F17C-AB45-BFBE-D1D55D7DD09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004959" y="2293841"/>
            <a:ext cx="542690" cy="188818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F91881-E107-0A4F-8CF7-98BD8665D44B}"/>
              </a:ext>
            </a:extLst>
          </p:cNvPr>
          <p:cNvCxnSpPr>
            <a:cxnSpLocks/>
            <a:stCxn id="44" idx="3"/>
            <a:endCxn id="37" idx="1"/>
          </p:cNvCxnSpPr>
          <p:nvPr/>
        </p:nvCxnSpPr>
        <p:spPr>
          <a:xfrm>
            <a:off x="6233383" y="2482659"/>
            <a:ext cx="371771" cy="134467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140323A-7335-134E-B719-ADAC2BA247EE}"/>
                  </a:ext>
                </a:extLst>
              </p:cNvPr>
              <p:cNvSpPr/>
              <p:nvPr/>
            </p:nvSpPr>
            <p:spPr>
              <a:xfrm>
                <a:off x="5558167" y="4739053"/>
                <a:ext cx="685734" cy="530938"/>
              </a:xfrm>
              <a:prstGeom prst="rect">
                <a:avLst/>
              </a:prstGeom>
              <a:solidFill>
                <a:srgbClr val="1908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140323A-7335-134E-B719-ADAC2BA24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167" y="4739053"/>
                <a:ext cx="685734" cy="5309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46EBCDF-5DDA-074F-90A4-71991214F985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5001382" y="5004522"/>
            <a:ext cx="556785" cy="21034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A587CC-953E-B749-991A-72845B1F6704}"/>
              </a:ext>
            </a:extLst>
          </p:cNvPr>
          <p:cNvCxnSpPr>
            <a:cxnSpLocks/>
            <a:stCxn id="47" idx="3"/>
            <a:endCxn id="37" idx="1"/>
          </p:cNvCxnSpPr>
          <p:nvPr/>
        </p:nvCxnSpPr>
        <p:spPr>
          <a:xfrm flipV="1">
            <a:off x="6243901" y="3827338"/>
            <a:ext cx="361253" cy="117718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91FDA5-4E09-DF48-A10C-D7E018DDD4B5}"/>
              </a:ext>
            </a:extLst>
          </p:cNvPr>
          <p:cNvSpPr txBox="1"/>
          <p:nvPr/>
        </p:nvSpPr>
        <p:spPr>
          <a:xfrm>
            <a:off x="8287474" y="1597307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DeepONet</a:t>
            </a:r>
            <a:r>
              <a:rPr lang="en-US" dirty="0"/>
              <a:t> Structure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26317C9-B078-464E-81D8-7DDC9642A051}"/>
              </a:ext>
            </a:extLst>
          </p:cNvPr>
          <p:cNvSpPr/>
          <p:nvPr/>
        </p:nvSpPr>
        <p:spPr>
          <a:xfrm>
            <a:off x="2752118" y="1597910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0B935635-D878-0943-B8A3-401B7341E21F}"/>
              </a:ext>
            </a:extLst>
          </p:cNvPr>
          <p:cNvSpPr/>
          <p:nvPr/>
        </p:nvSpPr>
        <p:spPr>
          <a:xfrm>
            <a:off x="2748541" y="4518931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7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C66AA-1CA8-3549-8E43-6B3158F5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8" y="2025683"/>
            <a:ext cx="4847326" cy="4675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4DB797-26D5-1C4A-93CC-47370D7D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28" y="2025683"/>
            <a:ext cx="4847327" cy="4675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37C029-DECA-6449-97BE-BB62C70E7483}"/>
              </a:ext>
            </a:extLst>
          </p:cNvPr>
          <p:cNvSpPr txBox="1"/>
          <p:nvPr/>
        </p:nvSpPr>
        <p:spPr>
          <a:xfrm>
            <a:off x="4813714" y="1108508"/>
            <a:ext cx="326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on training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FCFA-7B76-E849-89D1-B45A343BE931}"/>
                  </a:ext>
                </a:extLst>
              </p:cNvPr>
              <p:cNvSpPr txBox="1"/>
              <p:nvPr/>
            </p:nvSpPr>
            <p:spPr>
              <a:xfrm>
                <a:off x="2989369" y="1647140"/>
                <a:ext cx="967765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FCFA-7B76-E849-89D1-B45A343BE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369" y="1647140"/>
                <a:ext cx="967765" cy="3940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F0DAE5-AF63-7145-9C76-5182BE62A741}"/>
                  </a:ext>
                </a:extLst>
              </p:cNvPr>
              <p:cNvSpPr txBox="1"/>
              <p:nvPr/>
            </p:nvSpPr>
            <p:spPr>
              <a:xfrm>
                <a:off x="8718748" y="1647140"/>
                <a:ext cx="967765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F0DAE5-AF63-7145-9C76-5182BE62A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48" y="1647140"/>
                <a:ext cx="967765" cy="3940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5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34234-720B-A64D-B47D-35F63F73CCE5}"/>
              </a:ext>
            </a:extLst>
          </p:cNvPr>
          <p:cNvSpPr txBox="1"/>
          <p:nvPr/>
        </p:nvSpPr>
        <p:spPr>
          <a:xfrm>
            <a:off x="559397" y="1619591"/>
            <a:ext cx="9879499" cy="28623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5: Data-driven deep operator network (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r>
              <a:rPr lang="en-US" sz="1600" b="1" u="sng" dirty="0">
                <a:solidFill>
                  <a:srgbClr val="C00000"/>
                </a:solidFill>
              </a:rPr>
              <a:t>) for predicting position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5.1.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TransTanh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/TestCase5/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5.2.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5.2.1.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5.3.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5.4.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5.5.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</a:t>
            </a:r>
            <a:r>
              <a:rPr lang="en-US" sz="1200" dirty="0" err="1">
                <a:solidFill>
                  <a:srgbClr val="C00000"/>
                </a:solidFill>
              </a:rPr>
              <a:t>TransTanh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0B97A-DAB9-7841-8508-801BCF39334F}"/>
              </a:ext>
            </a:extLst>
          </p:cNvPr>
          <p:cNvSpPr txBox="1"/>
          <p:nvPr/>
        </p:nvSpPr>
        <p:spPr>
          <a:xfrm>
            <a:off x="559397" y="1619591"/>
            <a:ext cx="9879499" cy="28623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6: Physics-Informed deep operator network (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r>
              <a:rPr lang="en-US" sz="1600" b="1" u="sng" dirty="0">
                <a:solidFill>
                  <a:srgbClr val="C00000"/>
                </a:solidFill>
              </a:rPr>
              <a:t>) for predicting position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6.1.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TransTanh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/TestCase6/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6.2.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6.2.1.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6.3.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6.4.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6.5.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</a:t>
            </a:r>
            <a:r>
              <a:rPr lang="en-US" sz="1200" dirty="0" err="1">
                <a:solidFill>
                  <a:srgbClr val="C00000"/>
                </a:solidFill>
              </a:rPr>
              <a:t>TransTanh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Translating Hyperbolic Tangent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9F9D5-1F31-8740-B491-EF0DE8E02538}"/>
              </a:ext>
            </a:extLst>
          </p:cNvPr>
          <p:cNvSpPr txBox="1"/>
          <p:nvPr/>
        </p:nvSpPr>
        <p:spPr>
          <a:xfrm>
            <a:off x="559397" y="1217191"/>
            <a:ext cx="556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A scenario-aggregated Principal Component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C8354F-4D87-064A-991E-8C5E82B46FB0}"/>
                  </a:ext>
                </a:extLst>
              </p:cNvPr>
              <p:cNvSpPr txBox="1"/>
              <p:nvPr/>
            </p:nvSpPr>
            <p:spPr>
              <a:xfrm>
                <a:off x="559397" y="2089898"/>
                <a:ext cx="108272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By aggregating the training scenarios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represents the scenario index: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C8354F-4D87-064A-991E-8C5E82B4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089898"/>
                <a:ext cx="10827221" cy="338554"/>
              </a:xfrm>
              <a:prstGeom prst="rect">
                <a:avLst/>
              </a:prstGeom>
              <a:blipFill>
                <a:blip r:embed="rId2"/>
                <a:stretch>
                  <a:fillRect l="-352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18FA2-D0E0-4545-B985-5C31F8286161}"/>
                  </a:ext>
                </a:extLst>
              </p:cNvPr>
              <p:cNvSpPr txBox="1"/>
              <p:nvPr/>
            </p:nvSpPr>
            <p:spPr>
              <a:xfrm>
                <a:off x="3683989" y="395566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18FA2-D0E0-4545-B985-5C31F828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989" y="3955669"/>
                <a:ext cx="6351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C4DB88-16EA-6A42-985D-8B8A257CB382}"/>
                  </a:ext>
                </a:extLst>
              </p:cNvPr>
              <p:cNvSpPr/>
              <p:nvPr/>
            </p:nvSpPr>
            <p:spPr>
              <a:xfrm>
                <a:off x="4776327" y="3955669"/>
                <a:ext cx="2611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𝟗𝟗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C4DB88-16EA-6A42-985D-8B8A257CB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327" y="3955669"/>
                <a:ext cx="26113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ket 8">
            <a:extLst>
              <a:ext uri="{FF2B5EF4-FFF2-40B4-BE49-F238E27FC236}">
                <a16:creationId xmlns:a16="http://schemas.microsoft.com/office/drawing/2014/main" id="{E2E77657-4579-0F4D-BEDA-D76D220B533B}"/>
              </a:ext>
            </a:extLst>
          </p:cNvPr>
          <p:cNvSpPr/>
          <p:nvPr/>
        </p:nvSpPr>
        <p:spPr>
          <a:xfrm>
            <a:off x="4545650" y="3144932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2C6CF098-0655-284A-BCCD-5DA53D442341}"/>
              </a:ext>
            </a:extLst>
          </p:cNvPr>
          <p:cNvSpPr/>
          <p:nvPr/>
        </p:nvSpPr>
        <p:spPr>
          <a:xfrm rot="10800000">
            <a:off x="7309415" y="3219757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EEC4B1-653E-ED43-B342-E8C8BBDF8CD9}"/>
              </a:ext>
            </a:extLst>
          </p:cNvPr>
          <p:cNvCxnSpPr>
            <a:cxnSpLocks/>
          </p:cNvCxnSpPr>
          <p:nvPr/>
        </p:nvCxnSpPr>
        <p:spPr>
          <a:xfrm flipV="1">
            <a:off x="4990059" y="3404424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DEC625-1D50-D947-8C82-67D715CB2AF4}"/>
              </a:ext>
            </a:extLst>
          </p:cNvPr>
          <p:cNvCxnSpPr>
            <a:cxnSpLocks/>
          </p:cNvCxnSpPr>
          <p:nvPr/>
        </p:nvCxnSpPr>
        <p:spPr>
          <a:xfrm flipV="1">
            <a:off x="5476091" y="3404424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7B7949-CA8F-C344-B781-A4805393D355}"/>
              </a:ext>
            </a:extLst>
          </p:cNvPr>
          <p:cNvCxnSpPr>
            <a:cxnSpLocks/>
          </p:cNvCxnSpPr>
          <p:nvPr/>
        </p:nvCxnSpPr>
        <p:spPr>
          <a:xfrm flipV="1">
            <a:off x="6402848" y="3399614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03D4AD-7C34-DA4F-9A05-6A25FC1A6846}"/>
              </a:ext>
            </a:extLst>
          </p:cNvPr>
          <p:cNvCxnSpPr>
            <a:cxnSpLocks/>
          </p:cNvCxnSpPr>
          <p:nvPr/>
        </p:nvCxnSpPr>
        <p:spPr>
          <a:xfrm flipV="1">
            <a:off x="7020686" y="3387257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BA48A-274B-B942-A362-AAEB44433617}"/>
              </a:ext>
            </a:extLst>
          </p:cNvPr>
          <p:cNvCxnSpPr>
            <a:cxnSpLocks/>
          </p:cNvCxnSpPr>
          <p:nvPr/>
        </p:nvCxnSpPr>
        <p:spPr>
          <a:xfrm flipV="1">
            <a:off x="4990059" y="4329811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AEC2E3-7B70-AF4D-8785-C2399F6D5D65}"/>
              </a:ext>
            </a:extLst>
          </p:cNvPr>
          <p:cNvCxnSpPr>
            <a:cxnSpLocks/>
          </p:cNvCxnSpPr>
          <p:nvPr/>
        </p:nvCxnSpPr>
        <p:spPr>
          <a:xfrm flipV="1">
            <a:off x="5476091" y="4329811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5EBDA-9D5A-A04C-A43F-606DCCC85D75}"/>
              </a:ext>
            </a:extLst>
          </p:cNvPr>
          <p:cNvCxnSpPr>
            <a:cxnSpLocks/>
          </p:cNvCxnSpPr>
          <p:nvPr/>
        </p:nvCxnSpPr>
        <p:spPr>
          <a:xfrm flipV="1">
            <a:off x="6402848" y="4325001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5E31E5-D391-D841-BD62-F156340968A8}"/>
              </a:ext>
            </a:extLst>
          </p:cNvPr>
          <p:cNvCxnSpPr>
            <a:cxnSpLocks/>
          </p:cNvCxnSpPr>
          <p:nvPr/>
        </p:nvCxnSpPr>
        <p:spPr>
          <a:xfrm flipV="1">
            <a:off x="7020686" y="4312644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233B2-0008-C14B-A391-54D7E5551FEC}"/>
                  </a:ext>
                </a:extLst>
              </p:cNvPr>
              <p:cNvSpPr txBox="1"/>
              <p:nvPr/>
            </p:nvSpPr>
            <p:spPr>
              <a:xfrm>
                <a:off x="5028319" y="4976435"/>
                <a:ext cx="2107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𝐝𝐢𝐦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233B2-0008-C14B-A391-54D7E5551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9" y="4976435"/>
                <a:ext cx="210737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CF70623-A333-2A4B-994F-403DD0FD7767}"/>
              </a:ext>
            </a:extLst>
          </p:cNvPr>
          <p:cNvSpPr txBox="1"/>
          <p:nvPr/>
        </p:nvSpPr>
        <p:spPr>
          <a:xfrm>
            <a:off x="5254740" y="5284758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No of time</a:t>
            </a:r>
          </a:p>
          <a:p>
            <a:pPr algn="r"/>
            <a:r>
              <a:rPr lang="en-US" dirty="0"/>
              <a:t>instants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87602E-F4D8-664C-A0DD-A4367360A79B}"/>
              </a:ext>
            </a:extLst>
          </p:cNvPr>
          <p:cNvSpPr txBox="1"/>
          <p:nvPr/>
        </p:nvSpPr>
        <p:spPr>
          <a:xfrm>
            <a:off x="6657652" y="5284758"/>
            <a:ext cx="1207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of</a:t>
            </a:r>
          </a:p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41190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ndia_Brand_Light_Theme_UUR">
  <a:themeElements>
    <a:clrScheme name="Sandia">
      <a:dk1>
        <a:srgbClr val="373434"/>
      </a:dk1>
      <a:lt1>
        <a:srgbClr val="FFFFFF"/>
      </a:lt1>
      <a:dk2>
        <a:srgbClr val="005376"/>
      </a:dk2>
      <a:lt2>
        <a:srgbClr val="E7E6E6"/>
      </a:lt2>
      <a:accent1>
        <a:srgbClr val="27ADCF"/>
      </a:accent1>
      <a:accent2>
        <a:srgbClr val="269077"/>
      </a:accent2>
      <a:accent3>
        <a:srgbClr val="6AB344"/>
      </a:accent3>
      <a:accent4>
        <a:srgbClr val="F69B45"/>
      </a:accent4>
      <a:accent5>
        <a:srgbClr val="A93F36"/>
      </a:accent5>
      <a:accent6>
        <a:srgbClr val="7F3A7F"/>
      </a:accent6>
      <a:hlink>
        <a:srgbClr val="27ADCF"/>
      </a:hlink>
      <a:folHlink>
        <a:srgbClr val="285C7B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32614</TotalTime>
  <Words>2099</Words>
  <Application>Microsoft Macintosh PowerPoint</Application>
  <PresentationFormat>Widescreen</PresentationFormat>
  <Paragraphs>262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Wingdings</vt:lpstr>
      <vt:lpstr>Exo 2 SemiBold</vt:lpstr>
      <vt:lpstr>Open Sans</vt:lpstr>
      <vt:lpstr>Calibri</vt:lpstr>
      <vt:lpstr>Cambria Math</vt:lpstr>
      <vt:lpstr>1_Sandia_Brand_Light_Theme_UUR</vt:lpstr>
      <vt:lpstr>Test Cases for a Translating Hyperbolic Function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A Translating Hyperbolic Tangent Test Case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Venturi, Simone</cp:lastModifiedBy>
  <cp:revision>634</cp:revision>
  <dcterms:created xsi:type="dcterms:W3CDTF">2017-10-14T01:15:26Z</dcterms:created>
  <dcterms:modified xsi:type="dcterms:W3CDTF">2022-02-28T05:54:01Z</dcterms:modified>
</cp:coreProperties>
</file>